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144000" cy="6858000" type="screen4x3"/>
  <p:notesSz cx="9931400" cy="6794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110" d="100"/>
          <a:sy n="110" d="100"/>
        </p:scale>
        <p:origin x="392" y="168"/>
      </p:cViewPr>
      <p:guideLst>
        <p:guide pos="2160" orient="horz"/>
        <p:guide pos="288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presProps" Target="presProps.xml" /><Relationship Id="rId15" Type="http://schemas.openxmlformats.org/officeDocument/2006/relationships/tableStyles" Target="tableStyles.xml" /><Relationship Id="rId16"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3"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0808D89-4EF8-F6AE-8D32-E4E8BE3E001E}" type="slidenum">
              <a:rPr/>
              <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DC0E2C1-3A1F-6630-1B58-9F1B2014DDD2}"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889BA13-BEC7-85EB-C299-0991A77B1DEF}" type="slidenum">
              <a:rPr/>
              <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697917-EE6E-F2A7-AE1B-6D9391063163}" type="slidenum">
              <a:rPr/>
              <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8918564-917B-36C7-A927-F05BE83D7D72}" type="slidenum">
              <a:rPr/>
              <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9146728-37C1-11BA-1BE9-0BFFA2231394}" type="slidenum">
              <a:rPr/>
              <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6299B2E-86E2-3AC1-76EE-FF93C7FD9B2D}" type="slidenum">
              <a:rPr/>
              <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B920ABC-FF90-3290-9B16-C8D22009DF85}" type="slidenum">
              <a:rPr/>
              <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E49DCE-3737-49A7-95E9-DA1BB04274A1}"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685800" y="2130425"/>
            <a:ext cx="7772400" cy="1470025"/>
          </a:xfrm>
        </p:spPr>
        <p:txBody>
          <a:bodyPr/>
          <a:lstStyle/>
          <a:p>
            <a:pPr>
              <a:defRPr/>
            </a:pPr>
            <a:r>
              <a:rPr lang="fr-FR"/>
              <a:t>Cliquez pour modifier le style du titre</a:t>
            </a:r>
            <a:endParaRPr/>
          </a:p>
        </p:txBody>
      </p:sp>
      <p:sp>
        <p:nvSpPr>
          <p:cNvPr id="3" name="Sous-titre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Cliquez pour modifier le style des sous-titres du masque</a:t>
            </a:r>
            <a:endParaRPr/>
          </a:p>
        </p:txBody>
      </p:sp>
      <p:sp>
        <p:nvSpPr>
          <p:cNvPr id="4" name="Espace réservé de la date 3"/>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Cliquez pour modifier le style du titre</a:t>
            </a:r>
            <a:endParaRPr/>
          </a:p>
        </p:txBody>
      </p:sp>
      <p:sp>
        <p:nvSpPr>
          <p:cNvPr id="3" name="Espace réservé du texte vertical 2"/>
          <p:cNvSpPr>
            <a:spLocks noGrp="1"/>
          </p:cNvSpPr>
          <p:nvPr>
            <p:ph type="body" orient="vert" idx="1"/>
          </p:nvPr>
        </p:nvSpPr>
        <p:spPr bwMode="auto"/>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6629400" y="274638"/>
            <a:ext cx="2057400" cy="5851525"/>
          </a:xfrm>
        </p:spPr>
        <p:txBody>
          <a:bodyPr vert="eaVert"/>
          <a:lstStyle/>
          <a:p>
            <a:pPr>
              <a:defRPr/>
            </a:pPr>
            <a:r>
              <a:rPr lang="fr-FR"/>
              <a:t>Cliquez pour modifier le style du titre</a:t>
            </a:r>
            <a:endParaRPr/>
          </a:p>
        </p:txBody>
      </p:sp>
      <p:sp>
        <p:nvSpPr>
          <p:cNvPr id="3" name="Espace réservé du texte vertical 2"/>
          <p:cNvSpPr>
            <a:spLocks noGrp="1"/>
          </p:cNvSpPr>
          <p:nvPr>
            <p:ph type="body" orient="vert" idx="1"/>
          </p:nvPr>
        </p:nvSpPr>
        <p:spPr bwMode="auto">
          <a:xfrm>
            <a:off x="457200" y="274638"/>
            <a:ext cx="6019800" cy="5851525"/>
          </a:xfr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1_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143000" y="1122363"/>
            <a:ext cx="6858000" cy="2387600"/>
          </a:xfrm>
        </p:spPr>
        <p:txBody>
          <a:bodyPr anchor="b"/>
          <a:lstStyle>
            <a:lvl1pPr algn="ctr">
              <a:defRPr sz="3400"/>
            </a:lvl1pPr>
          </a:lstStyle>
          <a:p>
            <a:pPr>
              <a:defRPr/>
            </a:pPr>
            <a:r>
              <a:rPr lang="fr-FR"/>
              <a:t>Modifiez le style du titre</a:t>
            </a:r>
            <a:endParaRPr/>
          </a:p>
        </p:txBody>
      </p:sp>
      <p:sp>
        <p:nvSpPr>
          <p:cNvPr id="3" name="Sous-titre 2"/>
          <p:cNvSpPr>
            <a:spLocks noGrp="1"/>
          </p:cNvSpPr>
          <p:nvPr>
            <p:ph type="subTitle" idx="1"/>
          </p:nvPr>
        </p:nvSpPr>
        <p:spPr bwMode="auto">
          <a:xfrm>
            <a:off x="1143000" y="3602038"/>
            <a:ext cx="6858000" cy="1655762"/>
          </a:xfrm>
        </p:spPr>
        <p:txBody>
          <a:bodyPr/>
          <a:lstStyle>
            <a:lvl1pPr marL="0" indent="0" algn="ctr">
              <a:buNone/>
              <a:defRPr sz="1350"/>
            </a:lvl1pPr>
            <a:lvl2pPr marL="257175" indent="0" algn="ctr">
              <a:buNone/>
              <a:defRPr sz="115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a:defRPr/>
            </a:pPr>
            <a:r>
              <a:rPr lang="fr-FR"/>
              <a:t>Modifier le style des sous-titres du masque</a:t>
            </a:r>
            <a:endParaRPr/>
          </a:p>
        </p:txBody>
      </p:sp>
      <p:sp>
        <p:nvSpPr>
          <p:cNvPr id="4" name="Espace réservé de la date 3"/>
          <p:cNvSpPr>
            <a:spLocks noGrp="1"/>
          </p:cNvSpPr>
          <p:nvPr>
            <p:ph type="dt" sz="half" idx="10"/>
          </p:nvPr>
        </p:nvSpPr>
        <p:spPr bwMode="auto"/>
        <p:txBody>
          <a:body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bwMode="auto"/>
        <p:txBody>
          <a:bodyPr/>
          <a:lstStyle/>
          <a:p>
            <a:pPr>
              <a:defRPr/>
            </a:pPr>
            <a:r>
              <a:rPr lang="fr-FR">
                <a:solidFill>
                  <a:prstClr val="black">
                    <a:tint val="75000"/>
                  </a:prstClr>
                </a:solidFill>
              </a:rPr>
              <a:t>25 juin 2018</a:t>
            </a:r>
            <a:endParaRPr/>
          </a:p>
        </p:txBody>
      </p:sp>
      <p:sp>
        <p:nvSpPr>
          <p:cNvPr id="6" name="Espace réservé du numéro de diapositive 5"/>
          <p:cNvSpPr>
            <a:spLocks noGrp="1"/>
          </p:cNvSpPr>
          <p:nvPr>
            <p:ph type="sldNum" sz="quarter" idx="12"/>
          </p:nvPr>
        </p:nvSpPr>
        <p:spPr bwMode="auto"/>
        <p:txBody>
          <a:bodyPr/>
          <a:lstStyle/>
          <a:p>
            <a:pPr>
              <a:defRPr/>
            </a:pPr>
            <a:fld id="{1AE7244C-B187-44C3-AC62-EAE73FC1A645}" type="slidenum">
              <a:rPr lang="fr-FR">
                <a:solidFill>
                  <a:prstClr val="black">
                    <a:tint val="75000"/>
                  </a:prstClr>
                </a:solidFill>
              </a:rPr>
              <a:t>‹#›</a:t>
            </a:fld>
            <a:endParaRPr lang="fr-FR">
              <a:solidFill>
                <a:prstClr val="black">
                  <a:tint val="75000"/>
                </a:prstClr>
              </a:solidFill>
            </a:endParaRPr>
          </a:p>
        </p:txBody>
      </p:sp>
      <p:pic>
        <p:nvPicPr>
          <p:cNvPr id="7" name="Image 6" descr="shutterstock_438060796.jpg"/>
          <p:cNvPicPr>
            <a:picLocks noChangeAspect="1"/>
          </p:cNvPicPr>
          <p:nvPr/>
        </p:nvPicPr>
        <p:blipFill>
          <a:blip r:embed="rId2"/>
          <a:stretch/>
        </p:blipFill>
        <p:spPr bwMode="auto">
          <a:xfrm>
            <a:off x="878556" y="9"/>
            <a:ext cx="7416467" cy="7106951"/>
          </a:xfrm>
          <a:prstGeom prst="rect">
            <a:avLst/>
          </a:prstGeom>
        </p:spPr>
      </p:pic>
      <p:pic>
        <p:nvPicPr>
          <p:cNvPr id="8" name="pasted-image.pdf"/>
          <p:cNvPicPr>
            <a:picLocks noChangeAspect="1"/>
          </p:cNvPicPr>
          <p:nvPr/>
        </p:nvPicPr>
        <p:blipFill>
          <a:blip r:embed="rId3">
            <a:alphaModFix amt="79999"/>
          </a:blip>
          <a:stretch/>
        </p:blipFill>
        <p:spPr bwMode="auto">
          <a:xfrm>
            <a:off x="4836" y="-18059"/>
            <a:ext cx="2121347" cy="4311155"/>
          </a:xfrm>
          <a:prstGeom prst="rect">
            <a:avLst/>
          </a:prstGeom>
          <a:ln w="12700">
            <a:miter lim="400000"/>
          </a:ln>
        </p:spPr>
      </p:pic>
      <p:pic>
        <p:nvPicPr>
          <p:cNvPr id="9" name="pasted-image.pdf"/>
          <p:cNvPicPr>
            <a:picLocks noChangeAspect="1"/>
          </p:cNvPicPr>
          <p:nvPr/>
        </p:nvPicPr>
        <p:blipFill>
          <a:blip r:embed="rId4"/>
          <a:stretch/>
        </p:blipFill>
        <p:spPr bwMode="auto">
          <a:xfrm>
            <a:off x="7735157" y="4037625"/>
            <a:ext cx="2018447" cy="3036800"/>
          </a:xfrm>
          <a:prstGeom prst="rect">
            <a:avLst/>
          </a:prstGeom>
          <a:ln w="12700">
            <a:miter lim="400000"/>
          </a:ln>
        </p:spPr>
      </p:pic>
      <p:pic>
        <p:nvPicPr>
          <p:cNvPr id="10" name="pasted-image.pdf"/>
          <p:cNvPicPr>
            <a:picLocks noChangeAspect="1"/>
          </p:cNvPicPr>
          <p:nvPr/>
        </p:nvPicPr>
        <p:blipFill>
          <a:blip r:embed="rId5"/>
          <a:stretch/>
        </p:blipFill>
        <p:spPr bwMode="auto">
          <a:xfrm>
            <a:off x="1" y="4235317"/>
            <a:ext cx="4842030" cy="2871643"/>
          </a:xfrm>
          <a:prstGeom prst="rect">
            <a:avLst/>
          </a:prstGeom>
          <a:ln w="12700">
            <a:miter lim="400000"/>
          </a:ln>
        </p:spPr>
      </p:pic>
      <p:pic>
        <p:nvPicPr>
          <p:cNvPr id="11" name="pasted-image.pdf"/>
          <p:cNvPicPr>
            <a:picLocks noChangeAspect="1"/>
          </p:cNvPicPr>
          <p:nvPr/>
        </p:nvPicPr>
        <p:blipFill>
          <a:blip r:embed="rId6"/>
          <a:stretch/>
        </p:blipFill>
        <p:spPr bwMode="auto">
          <a:xfrm>
            <a:off x="4762" y="4235317"/>
            <a:ext cx="3710972" cy="2839109"/>
          </a:xfrm>
          <a:prstGeom prst="rect">
            <a:avLst/>
          </a:prstGeom>
          <a:ln w="12700">
            <a:miter lim="400000"/>
          </a:ln>
        </p:spPr>
      </p:pic>
      <p:sp>
        <p:nvSpPr>
          <p:cNvPr id="13" name="Espace réservé du texte 12"/>
          <p:cNvSpPr>
            <a:spLocks noGrp="1"/>
          </p:cNvSpPr>
          <p:nvPr>
            <p:ph type="body" sz="quarter" idx="13"/>
          </p:nvPr>
        </p:nvSpPr>
        <p:spPr bwMode="auto">
          <a:xfrm>
            <a:off x="2213" y="4252948"/>
            <a:ext cx="4839818" cy="1604532"/>
          </a:xfrm>
        </p:spPr>
        <p:txBody>
          <a:bodyPr anchor="ctr">
            <a:normAutofit/>
          </a:bodyPr>
          <a:lstStyle>
            <a:lvl1pPr marL="0" indent="0" algn="ctr">
              <a:buNone/>
              <a:defRPr sz="3200" b="1" cap="none" spc="0">
                <a:ln w="22225">
                  <a:solidFill>
                    <a:schemeClr val="accent2"/>
                  </a:solidFill>
                  <a:prstDash val="solid"/>
                </a:ln>
                <a:solidFill>
                  <a:schemeClr val="accent2">
                    <a:lumMod val="40000"/>
                    <a:lumOff val="60000"/>
                  </a:schemeClr>
                </a:solidFill>
              </a:defRPr>
            </a:lvl1pPr>
          </a:lstStyle>
          <a:p>
            <a:pPr lvl="0">
              <a:defRPr/>
            </a:pPr>
            <a:r>
              <a:rPr lang="fr-FR"/>
              <a:t>Modifier les styles du texte du masque</a:t>
            </a:r>
            <a:endParaRPr/>
          </a:p>
        </p:txBody>
      </p:sp>
      <p:pic>
        <p:nvPicPr>
          <p:cNvPr id="14" name="pasted-image.pdf"/>
          <p:cNvPicPr>
            <a:picLocks noChangeAspect="1"/>
          </p:cNvPicPr>
          <p:nvPr userDrawn="1"/>
        </p:nvPicPr>
        <p:blipFill>
          <a:blip r:embed="rId7"/>
          <a:stretch/>
        </p:blipFill>
        <p:spPr bwMode="auto">
          <a:xfrm>
            <a:off x="60361" y="6065163"/>
            <a:ext cx="1786159" cy="647701"/>
          </a:xfrm>
          <a:prstGeom prst="rect">
            <a:avLst/>
          </a:prstGeom>
          <a:ln w="12700">
            <a:miter lim="400000"/>
          </a:ln>
        </p:spPr>
      </p:pic>
      <p:pic>
        <p:nvPicPr>
          <p:cNvPr id="15" name="pasted-image.pdf"/>
          <p:cNvPicPr>
            <a:picLocks noChangeAspect="1"/>
          </p:cNvPicPr>
          <p:nvPr userDrawn="1"/>
        </p:nvPicPr>
        <p:blipFill>
          <a:blip r:embed="rId8">
            <a:alphaModFix amt="64620"/>
          </a:blip>
          <a:stretch/>
        </p:blipFill>
        <p:spPr bwMode="auto">
          <a:xfrm>
            <a:off x="5814138" y="5974"/>
            <a:ext cx="3939466" cy="4033806"/>
          </a:xfrm>
          <a:prstGeom prst="rect">
            <a:avLst/>
          </a:prstGeom>
          <a:ln w="12700">
            <a:miter lim="400000"/>
          </a:ln>
        </p:spPr>
      </p:pic>
    </p:spTree>
  </p:cSld>
  <p:clrMapOvr>
    <a:masterClrMapping/>
  </p:clrMapOvr>
  <p:hf dt="0" ftr="0" hdr="0" sldNum="0"/>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Titre et sous-titre">
    <p:spTree>
      <p:nvGrpSpPr>
        <p:cNvPr id="1" name=""/>
        <p:cNvGrpSpPr/>
        <p:nvPr/>
      </p:nvGrpSpPr>
      <p:grpSpPr bwMode="auto">
        <a:xfrm>
          <a:off x="0" y="0"/>
          <a:ext cx="0" cy="0"/>
          <a:chOff x="0" y="0"/>
          <a:chExt cx="0" cy="0"/>
        </a:xfrm>
      </p:grpSpPr>
      <p:sp>
        <p:nvSpPr>
          <p:cNvPr id="11" name="Shape 11"/>
          <p:cNvSpPr>
            <a:spLocks noGrp="1"/>
          </p:cNvSpPr>
          <p:nvPr>
            <p:ph type="title"/>
          </p:nvPr>
        </p:nvSpPr>
        <p:spPr bwMode="auto">
          <a:xfrm>
            <a:off x="892969" y="553314"/>
            <a:ext cx="7358063" cy="676373"/>
          </a:xfrm>
          <a:prstGeom prst="rect">
            <a:avLst/>
          </a:prstGeom>
        </p:spPr>
        <p:txBody>
          <a:bodyPr anchor="b">
            <a:normAutofit/>
          </a:bodyPr>
          <a:lstStyle>
            <a:lvl1pPr algn="l">
              <a:defRPr sz="2400" b="1" cap="all">
                <a:solidFill>
                  <a:srgbClr val="27427B"/>
                </a:solidFill>
                <a:latin typeface="+mj-lt"/>
              </a:defRPr>
            </a:lvl1pPr>
          </a:lstStyle>
          <a:p>
            <a:pPr>
              <a:defRPr/>
            </a:pPr>
            <a:r>
              <a:rPr/>
              <a:t>Texte</a:t>
            </a:r>
            <a:r>
              <a:rPr/>
              <a:t> du </a:t>
            </a:r>
            <a:r>
              <a:rPr/>
              <a:t>titre</a:t>
            </a:r>
            <a:endParaRPr/>
          </a:p>
        </p:txBody>
      </p:sp>
      <p:sp>
        <p:nvSpPr>
          <p:cNvPr id="12" name="Shape 12"/>
          <p:cNvSpPr>
            <a:spLocks noGrp="1"/>
          </p:cNvSpPr>
          <p:nvPr>
            <p:ph type="body" sz="quarter" idx="1" hasCustomPrompt="1"/>
          </p:nvPr>
        </p:nvSpPr>
        <p:spPr bwMode="auto">
          <a:xfrm>
            <a:off x="892969" y="2106174"/>
            <a:ext cx="7358063" cy="3798283"/>
          </a:xfrm>
          <a:prstGeom prst="rect">
            <a:avLst/>
          </a:prstGeom>
        </p:spPr>
        <p:txBody>
          <a:bodyPr anchor="t">
            <a:normAutofit/>
          </a:bodyPr>
          <a:lstStyle>
            <a:lvl1pPr marL="0" indent="0" algn="l">
              <a:spcBef>
                <a:spcPts val="0"/>
              </a:spcBef>
              <a:buSzTx/>
              <a:buFont typeface="Wingdings"/>
              <a:buChar char="§"/>
              <a:defRPr sz="1400" b="0">
                <a:solidFill>
                  <a:srgbClr val="27427B"/>
                </a:solidFill>
                <a:latin typeface="+mj-lt"/>
              </a:defRPr>
            </a:lvl1pPr>
            <a:lvl2pPr marL="0" indent="160729" algn="l">
              <a:spcBef>
                <a:spcPts val="0"/>
              </a:spcBef>
              <a:buSzTx/>
              <a:buFont typeface="Arial"/>
              <a:buChar char="•"/>
              <a:defRPr sz="2250">
                <a:solidFill>
                  <a:srgbClr val="27427B"/>
                </a:solidFill>
                <a:latin typeface="Effra Medium"/>
              </a:defRPr>
            </a:lvl2pPr>
            <a:lvl3pPr marL="0" indent="321457" algn="l">
              <a:spcBef>
                <a:spcPts val="0"/>
              </a:spcBef>
              <a:buSzTx/>
              <a:buFont typeface="Arial"/>
              <a:buChar char="•"/>
              <a:defRPr sz="2250">
                <a:solidFill>
                  <a:srgbClr val="27427B"/>
                </a:solidFill>
                <a:latin typeface="Effra Medium"/>
              </a:defRPr>
            </a:lvl3pPr>
            <a:lvl4pPr marL="0" indent="482186" algn="l">
              <a:spcBef>
                <a:spcPts val="0"/>
              </a:spcBef>
              <a:buSzTx/>
              <a:buFont typeface="Arial"/>
              <a:buChar char="•"/>
              <a:defRPr sz="2250">
                <a:solidFill>
                  <a:srgbClr val="27427B"/>
                </a:solidFill>
                <a:latin typeface="Effra Medium"/>
              </a:defRPr>
            </a:lvl4pPr>
            <a:lvl5pPr marL="0" indent="642915" algn="l">
              <a:spcBef>
                <a:spcPts val="0"/>
              </a:spcBef>
              <a:buSzTx/>
              <a:buFont typeface="Arial"/>
              <a:buChar char="•"/>
              <a:defRPr sz="2250">
                <a:solidFill>
                  <a:srgbClr val="27427B"/>
                </a:solidFill>
                <a:latin typeface="Effra Medium"/>
              </a:defRPr>
            </a:lvl5pPr>
          </a:lstStyle>
          <a:p>
            <a:pPr>
              <a:defRPr/>
            </a:pPr>
            <a:r>
              <a:rPr lang="fr-FR"/>
              <a:t> </a:t>
            </a:r>
            <a:r>
              <a:rPr/>
              <a:t>Texte</a:t>
            </a:r>
            <a:r>
              <a:rPr/>
              <a:t> </a:t>
            </a:r>
            <a:r>
              <a:rPr/>
              <a:t>niveau</a:t>
            </a:r>
            <a:r>
              <a:rPr/>
              <a:t> </a:t>
            </a:r>
            <a:endParaRPr/>
          </a:p>
        </p:txBody>
      </p:sp>
      <p:sp>
        <p:nvSpPr>
          <p:cNvPr id="13" name="Shape 13"/>
          <p:cNvSpPr>
            <a:spLocks noGrp="1"/>
          </p:cNvSpPr>
          <p:nvPr>
            <p:ph type="sldNum" sz="quarter" idx="2"/>
          </p:nvPr>
        </p:nvSpPr>
        <p:spPr bwMode="auto">
          <a:prstGeom prst="rect">
            <a:avLst/>
          </a:prstGeom>
        </p:spPr>
        <p:txBody>
          <a:bodyPr/>
          <a:lstStyle/>
          <a:p>
            <a:pPr>
              <a:defRPr/>
            </a:pPr>
            <a:fld id="{86CB4B4D-7CA3-9044-876B-883B54F8677D}" type="slidenum">
              <a:rPr/>
              <a:t>‹#›</a:t>
            </a:fld>
            <a:endParaRPr/>
          </a:p>
        </p:txBody>
      </p:sp>
      <p:pic>
        <p:nvPicPr>
          <p:cNvPr id="5" name="pasted-image.pdf"/>
          <p:cNvPicPr>
            <a:picLocks noChangeAspect="1"/>
          </p:cNvPicPr>
          <p:nvPr userDrawn="1"/>
        </p:nvPicPr>
        <p:blipFill>
          <a:blip r:embed="rId2"/>
          <a:stretch/>
        </p:blipFill>
        <p:spPr bwMode="auto">
          <a:xfrm rot="10800000">
            <a:off x="7454565" y="4267456"/>
            <a:ext cx="1695922" cy="2599272"/>
          </a:xfrm>
          <a:prstGeom prst="rect">
            <a:avLst/>
          </a:prstGeom>
          <a:ln w="12700">
            <a:miter lim="400000"/>
          </a:ln>
        </p:spPr>
      </p:pic>
      <p:pic>
        <p:nvPicPr>
          <p:cNvPr id="6" name="pasted-image.pdf"/>
          <p:cNvPicPr>
            <a:picLocks noChangeAspect="1"/>
          </p:cNvPicPr>
          <p:nvPr userDrawn="1"/>
        </p:nvPicPr>
        <p:blipFill>
          <a:blip r:embed="rId2"/>
          <a:stretch/>
        </p:blipFill>
        <p:spPr bwMode="auto">
          <a:xfrm>
            <a:off x="306" y="-5634"/>
            <a:ext cx="1196570" cy="1833936"/>
          </a:xfrm>
          <a:prstGeom prst="rect">
            <a:avLst/>
          </a:prstGeom>
          <a:ln w="12700">
            <a:miter lim="400000"/>
          </a:ln>
        </p:spPr>
      </p:pic>
      <p:pic>
        <p:nvPicPr>
          <p:cNvPr id="7" name="pasted-image.pdf"/>
          <p:cNvPicPr>
            <a:picLocks noChangeAspect="1"/>
          </p:cNvPicPr>
          <p:nvPr userDrawn="1"/>
        </p:nvPicPr>
        <p:blipFill>
          <a:blip r:embed="rId3"/>
          <a:stretch/>
        </p:blipFill>
        <p:spPr bwMode="auto">
          <a:xfrm>
            <a:off x="8291582" y="5916080"/>
            <a:ext cx="580596" cy="682200"/>
          </a:xfrm>
          <a:prstGeom prst="rect">
            <a:avLst/>
          </a:prstGeom>
          <a:ln w="12700">
            <a:miter lim="400000"/>
          </a:ln>
        </p:spPr>
      </p:pic>
      <p:sp>
        <p:nvSpPr>
          <p:cNvPr id="9" name="Espace réservé du texte 8"/>
          <p:cNvSpPr>
            <a:spLocks noGrp="1"/>
          </p:cNvSpPr>
          <p:nvPr>
            <p:ph type="body" sz="quarter" idx="10" hasCustomPrompt="1"/>
          </p:nvPr>
        </p:nvSpPr>
        <p:spPr bwMode="auto">
          <a:xfrm>
            <a:off x="892969" y="1429944"/>
            <a:ext cx="7358063" cy="398359"/>
          </a:xfrm>
        </p:spPr>
        <p:txBody>
          <a:bodyPr>
            <a:normAutofit/>
          </a:bodyPr>
          <a:lstStyle>
            <a:lvl1pPr>
              <a:buNone/>
              <a:defRPr sz="1950">
                <a:solidFill>
                  <a:srgbClr val="EB513A"/>
                </a:solidFill>
              </a:defRPr>
            </a:lvl1pPr>
          </a:lstStyle>
          <a:p>
            <a:pPr lvl="0">
              <a:defRPr/>
            </a:pPr>
            <a:r>
              <a:rPr lang="fr-FR"/>
              <a:t>Texte du sous titre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Cliquez pour modifier le style du titre</a:t>
            </a:r>
            <a:endParaRPr/>
          </a:p>
        </p:txBody>
      </p:sp>
      <p:sp>
        <p:nvSpPr>
          <p:cNvPr id="3" name="Espace réservé du contenu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fr-FR"/>
              <a:t>Cliquez pour modifier le style du titre</a:t>
            </a:r>
            <a:endParaRPr/>
          </a:p>
        </p:txBody>
      </p:sp>
      <p:sp>
        <p:nvSpPr>
          <p:cNvPr id="3" name="Espace réservé du texte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Cliquez pour modifier les styles du texte du masque</a:t>
            </a:r>
            <a:endParaRPr/>
          </a:p>
        </p:txBody>
      </p:sp>
      <p:sp>
        <p:nvSpPr>
          <p:cNvPr id="4" name="Espace réservé de la date 3"/>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Cliquez pour modifier le style du titre</a:t>
            </a:r>
            <a:endParaRPr/>
          </a:p>
        </p:txBody>
      </p:sp>
      <p:sp>
        <p:nvSpPr>
          <p:cNvPr id="3" name="Espace réservé du contenu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e la date 4"/>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lvl1pPr>
          </a:lstStyle>
          <a:p>
            <a:pPr>
              <a:defRPr/>
            </a:pPr>
            <a:r>
              <a:rPr lang="fr-FR"/>
              <a:t>Cliquez pour modifier le style du titre</a:t>
            </a:r>
            <a:endParaRPr/>
          </a:p>
        </p:txBody>
      </p:sp>
      <p:sp>
        <p:nvSpPr>
          <p:cNvPr id="3" name="Espace réservé du texte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4" name="Espace réservé du contenu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texte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6" name="Espace réservé du contenu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6"/>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8" name="Espace réservé du pied de page 7"/>
          <p:cNvSpPr>
            <a:spLocks noGrp="1"/>
          </p:cNvSpPr>
          <p:nvPr>
            <p:ph type="ftr" sz="quarter" idx="11"/>
          </p:nvPr>
        </p:nvSpPr>
        <p:spPr bwMode="auto"/>
        <p:txBody>
          <a:bodyPr/>
          <a:lstStyle/>
          <a:p>
            <a:pPr>
              <a:defRPr/>
            </a:pPr>
            <a:endParaRPr lang="fr-FR"/>
          </a:p>
        </p:txBody>
      </p:sp>
      <p:sp>
        <p:nvSpPr>
          <p:cNvPr id="9" name="Espace réservé du numéro de diapositive 8"/>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Cliquez pour modifier le style du titre</a:t>
            </a:r>
            <a:endParaRPr/>
          </a:p>
        </p:txBody>
      </p:sp>
      <p:sp>
        <p:nvSpPr>
          <p:cNvPr id="3" name="Espace réservé de la date 2"/>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3" name="Espace réservé du pied de page 2"/>
          <p:cNvSpPr>
            <a:spLocks noGrp="1"/>
          </p:cNvSpPr>
          <p:nvPr>
            <p:ph type="ftr" sz="quarter" idx="11"/>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200" y="273050"/>
            <a:ext cx="3008313" cy="1162050"/>
          </a:xfrm>
        </p:spPr>
        <p:txBody>
          <a:bodyPr anchor="b"/>
          <a:lstStyle>
            <a:lvl1pPr algn="l">
              <a:defRPr sz="2000" b="1"/>
            </a:lvl1pPr>
          </a:lstStyle>
          <a:p>
            <a:pPr>
              <a:defRPr/>
            </a:pPr>
            <a:r>
              <a:rPr lang="fr-FR"/>
              <a:t>Cliquez pour modifier le style du titre</a:t>
            </a:r>
            <a:endParaRPr/>
          </a:p>
        </p:txBody>
      </p:sp>
      <p:sp>
        <p:nvSpPr>
          <p:cNvPr id="3" name="Espace réservé du contenu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texte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Cliquez pour modifier les styles du texte du masque</a:t>
            </a:r>
            <a:endParaRPr/>
          </a:p>
        </p:txBody>
      </p:sp>
      <p:sp>
        <p:nvSpPr>
          <p:cNvPr id="5" name="Espace réservé de la date 4"/>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792288" y="4800600"/>
            <a:ext cx="5486400" cy="566738"/>
          </a:xfrm>
        </p:spPr>
        <p:txBody>
          <a:bodyPr anchor="b"/>
          <a:lstStyle>
            <a:lvl1pPr algn="l">
              <a:defRPr sz="2000" b="1"/>
            </a:lvl1pPr>
          </a:lstStyle>
          <a:p>
            <a:pPr>
              <a:defRPr/>
            </a:pPr>
            <a:r>
              <a:rPr lang="fr-FR"/>
              <a:t>Cliquez pour modifier le style du titre</a:t>
            </a:r>
            <a:endParaRPr/>
          </a:p>
        </p:txBody>
      </p:sp>
      <p:sp>
        <p:nvSpPr>
          <p:cNvPr id="3" name="Espace réservé pour une image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Cliquez pour modifier les styles du texte du masque</a:t>
            </a:r>
            <a:endParaRPr/>
          </a:p>
        </p:txBody>
      </p:sp>
      <p:sp>
        <p:nvSpPr>
          <p:cNvPr id="5" name="Espace réservé de la date 4"/>
          <p:cNvSpPr>
            <a:spLocks noGrp="1"/>
          </p:cNvSpPr>
          <p:nvPr>
            <p:ph type="dt" sz="half" idx="10"/>
          </p:nvPr>
        </p:nvSpPr>
        <p:spPr bwMode="auto"/>
        <p:txBody>
          <a:bodyPr/>
          <a:lstStyle/>
          <a:p>
            <a:pPr>
              <a:defRPr/>
            </a:pPr>
            <a:fld id="{A8A0C1C4-9988-4140-ABC2-0542A5DB8821}" type="datetimeFigureOut">
              <a:rPr lang="fr-FR"/>
              <a:t>07/11/2022</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C77EFA51-8F0C-4366-9772-ED02B4268567}" type="slidenum">
              <a:rPr lang="fr-FR"/>
              <a:t>‹#›</a:t>
            </a:fld>
            <a:endParaRPr lang="fr-F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fr-FR"/>
              <a:t>Click to change title style</a:t>
            </a:r>
            <a:endParaRPr/>
          </a:p>
        </p:txBody>
      </p:sp>
      <p:sp>
        <p:nvSpPr>
          <p:cNvPr id="3" name="Espace réservé du texte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fr-FR"/>
              <a:t>Click to change mask text styles</a:t>
            </a:r>
            <a:endParaRPr/>
          </a:p>
          <a:p>
            <a:pPr lvl="1">
              <a:defRPr/>
            </a:pPr>
            <a:r>
              <a:rPr lang="fr-FR"/>
              <a:t>Second level</a:t>
            </a:r>
            <a:endParaRPr/>
          </a:p>
          <a:p>
            <a:pPr lvl="2">
              <a:defRPr/>
            </a:pPr>
            <a:r>
              <a:rPr lang="fr-FR"/>
              <a:t>Third level</a:t>
            </a:r>
            <a:endParaRPr/>
          </a:p>
          <a:p>
            <a:pPr lvl="3">
              <a:defRPr/>
            </a:pPr>
            <a:r>
              <a:rPr lang="fr-FR"/>
              <a:t>Fourth level</a:t>
            </a:r>
            <a:endParaRPr/>
          </a:p>
          <a:p>
            <a:pPr lvl="4">
              <a:defRPr/>
            </a:pPr>
            <a:r>
              <a:rPr lang="fr-FR"/>
              <a:t>Fifth level</a:t>
            </a:r>
            <a:endParaRPr/>
          </a:p>
        </p:txBody>
      </p:sp>
      <p:sp>
        <p:nvSpPr>
          <p:cNvPr id="4" name="Espace réservé de la date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8A0C1C4-9988-4140-ABC2-0542A5DB8821}" type="datetimeFigureOut">
              <a:rPr lang="fr-FR"/>
              <a:t>07/11/2022</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77EFA51-8F0C-4366-9772-ED02B4268567}" type="slidenum">
              <a:rPr lang="fr-F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enseignementsup-recherche.gouv.fr/fr/le-cycle-pluridisciplinaire-d-etudes-superieures-cpes-nouveaute-parcoursup-2022-84197"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pierre.jolive@univ-lemans.fr" TargetMode="External"/><Relationship Id="rId4" Type="http://schemas.openxmlformats.org/officeDocument/2006/relationships/hyperlink" Target="mailto:guillaume.brotons@univ-lemans.fr" TargetMode="External"/><Relationship Id="rId5" Type="http://schemas.openxmlformats.org/officeDocument/2006/relationships/hyperlink" Target="mailto:nicolas.errien@univ-lemans.fr" TargetMode="External"/><Relationship Id="rId6" Type="http://schemas.openxmlformats.org/officeDocument/2006/relationships/hyperlink" Target="mailto:florent.calvayrac@univ-lemans.fr" TargetMode="External"/><Relationship Id="rId7" Type="http://schemas.openxmlformats.org/officeDocument/2006/relationships/image" Target="../media/image10.png"/><Relationship Id="rId8" Type="http://schemas.openxmlformats.org/officeDocument/2006/relationships/image" Target="../media/image11.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Espace réservé du texte 3"/>
          <p:cNvSpPr>
            <a:spLocks noGrp="1"/>
          </p:cNvSpPr>
          <p:nvPr>
            <p:ph type="body" sz="quarter" idx="13"/>
          </p:nvPr>
        </p:nvSpPr>
        <p:spPr bwMode="auto">
          <a:xfrm>
            <a:off x="0" y="4429919"/>
            <a:ext cx="4839818" cy="1604532"/>
          </a:xfrm>
        </p:spPr>
        <p:txBody>
          <a:bodyPr>
            <a:normAutofit lnSpcReduction="10000"/>
          </a:bodyPr>
          <a:lstStyle/>
          <a:p>
            <a:pPr>
              <a:defRPr/>
            </a:pPr>
            <a:r>
              <a:rPr lang="fr-FR"/>
              <a:t> CPES</a:t>
            </a:r>
            <a:endParaRPr/>
          </a:p>
          <a:p>
            <a:pPr>
              <a:defRPr/>
            </a:pPr>
            <a:r>
              <a:rPr lang="fr-FR" b="1"/>
              <a:t>Multidisciplinary Cycle of </a:t>
            </a:r>
            <a:r>
              <a:rPr lang="fr-FR"/>
              <a:t>Advanced</a:t>
            </a:r>
            <a:r>
              <a:rPr lang="fr-FR" b="1"/>
              <a:t> Studies </a:t>
            </a:r>
            <a:endParaRPr/>
          </a:p>
        </p:txBody>
      </p:sp>
      <p:sp>
        <p:nvSpPr>
          <p:cNvPr id="5" name="Espace réservé du texte 3"/>
          <p:cNvSpPr txBox="1"/>
          <p:nvPr/>
        </p:nvSpPr>
        <p:spPr bwMode="auto">
          <a:xfrm>
            <a:off x="899592" y="5492700"/>
            <a:ext cx="4419600" cy="1461707"/>
          </a:xfrm>
          <a:prstGeom prst="rect">
            <a:avLst/>
          </a:prstGeom>
          <a:ln>
            <a:noFill/>
          </a:ln>
        </p:spPr>
        <p:txBody>
          <a:bodyPr vert="horz" lIns="91440" tIns="45720" rIns="91440" bIns="45720" rtlCol="0" anchor="ctr">
            <a:normAutofit/>
          </a:bodyPr>
          <a:lstStyle>
            <a:lvl1pPr marL="0" indent="0" algn="ctr" defTabSz="914400">
              <a:spcBef>
                <a:spcPts val="0"/>
              </a:spcBef>
              <a:buFont typeface="Arial"/>
              <a:buNone/>
              <a:defRPr sz="3200" b="1" cap="none" spc="0">
                <a:ln w="22225">
                  <a:solidFill>
                    <a:schemeClr val="accent2"/>
                  </a:solidFill>
                  <a:prstDash val="solid"/>
                </a:ln>
                <a:solidFill>
                  <a:schemeClr val="accent2">
                    <a:lumMod val="40000"/>
                    <a:lumOff val="60000"/>
                  </a:schemeClr>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endParaRPr lang="fr-FR" sz="2400" b="0">
              <a:solidFill>
                <a:schemeClr val="bg1"/>
              </a:solidFill>
            </a:endParaRPr>
          </a:p>
        </p:txBody>
      </p:sp>
      <p:sp>
        <p:nvSpPr>
          <p:cNvPr id="6" name="TextBox 5"/>
          <p:cNvSpPr txBox="1"/>
          <p:nvPr/>
        </p:nvSpPr>
        <p:spPr bwMode="auto">
          <a:xfrm>
            <a:off x="2158828" y="6027003"/>
            <a:ext cx="2680990" cy="830997"/>
          </a:xfrm>
          <a:prstGeom prst="rect">
            <a:avLst/>
          </a:prstGeom>
          <a:noFill/>
        </p:spPr>
        <p:txBody>
          <a:bodyPr wrap="none" rtlCol="0">
            <a:spAutoFit/>
          </a:bodyPr>
          <a:lstStyle/>
          <a:p>
            <a:pPr>
              <a:defRPr/>
            </a:pPr>
            <a:r>
              <a:rPr sz="2400">
                <a:solidFill>
                  <a:schemeClr val="bg1"/>
                </a:solidFill>
              </a:rPr>
              <a:t>Lycée Montesquieu </a:t>
            </a:r>
            <a:endParaRPr/>
          </a:p>
          <a:p>
            <a:pPr>
              <a:defRPr/>
            </a:pPr>
            <a:r>
              <a:rPr sz="2400">
                <a:solidFill>
                  <a:schemeClr val="bg1"/>
                </a:solidFill>
              </a:rPr>
              <a:t>Le Mans</a:t>
            </a:r>
            <a:endParaRPr/>
          </a:p>
        </p:txBody>
      </p:sp>
      <p:sp>
        <p:nvSpPr>
          <p:cNvPr id="7" name="Rectangle 6"/>
          <p:cNvSpPr/>
          <p:nvPr/>
        </p:nvSpPr>
        <p:spPr bwMode="auto">
          <a:xfrm>
            <a:off x="1344647" y="924639"/>
            <a:ext cx="6462264" cy="2560680"/>
          </a:xfrm>
          <a:prstGeom prst="rect">
            <a:avLst/>
          </a:prstGeom>
          <a:solidFill>
            <a:schemeClr val="tx2"/>
          </a:solidFill>
        </p:spPr>
        <p:txBody>
          <a:bodyPr wrap="none" lIns="91440" tIns="45720" rIns="91440" bIns="45720">
            <a:spAutoFit/>
          </a:bodyPr>
          <a:lstStyle/>
          <a:p>
            <a:pPr algn="ctr">
              <a:defRPr/>
            </a:pPr>
            <a:r>
              <a:rPr lang="fr-FR" sz="5400" b="1" cap="none" spc="0">
                <a:ln w="10160">
                  <a:solidFill>
                    <a:schemeClr val="accent5"/>
                  </a:solidFill>
                  <a:prstDash val="solid"/>
                </a:ln>
                <a:solidFill>
                  <a:srgbClr val="FFFFFF"/>
                </a:solidFill>
              </a:rPr>
              <a:t>Sustainable mobilities</a:t>
            </a:r>
            <a:br>
              <a:rPr lang="fr-FR" sz="5400" b="1" cap="none" spc="0">
                <a:ln w="10160">
                  <a:solidFill>
                    <a:schemeClr val="accent5"/>
                  </a:solidFill>
                  <a:prstDash val="solid"/>
                </a:ln>
                <a:solidFill>
                  <a:srgbClr val="FFFFFF"/>
                </a:solidFill>
              </a:rPr>
            </a:br>
            <a:r>
              <a:rPr lang="fr-FR" sz="5400" b="1" cap="none" spc="0">
                <a:ln w="10160">
                  <a:solidFill>
                    <a:schemeClr val="accent5"/>
                  </a:solidFill>
                  <a:prstDash val="solid"/>
                </a:ln>
                <a:solidFill>
                  <a:srgbClr val="FFFFFF"/>
                </a:solidFill>
              </a:rPr>
              <a:t>Regional planning</a:t>
            </a:r>
            <a:br>
              <a:rPr lang="fr-FR" sz="5400" b="1" cap="none" spc="0">
                <a:ln w="10160">
                  <a:solidFill>
                    <a:schemeClr val="accent5"/>
                  </a:solidFill>
                  <a:prstDash val="solid"/>
                </a:ln>
                <a:solidFill>
                  <a:srgbClr val="FFFFFF"/>
                </a:solidFill>
              </a:rPr>
            </a:br>
            <a:r>
              <a:rPr lang="fr-FR" sz="5400" b="1" cap="none" spc="0">
                <a:ln w="10160">
                  <a:solidFill>
                    <a:schemeClr val="accent5"/>
                  </a:solidFill>
                  <a:prstDash val="solid"/>
                </a:ln>
                <a:solidFill>
                  <a:srgbClr val="FFFFFF"/>
                </a:solidFill>
              </a:rPr>
              <a:t>Energy transition</a:t>
            </a:r>
            <a:endParaRPr sz="5400" b="1" cap="none" spc="0">
              <a:ln w="10160">
                <a:solidFill>
                  <a:schemeClr val="accent5"/>
                </a:solidFill>
                <a:prstDash val="solid"/>
              </a:ln>
              <a:solidFill>
                <a:srgbClr val="FFFFFF"/>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 name="Titre 7"/>
          <p:cNvSpPr>
            <a:spLocks noGrp="1"/>
          </p:cNvSpPr>
          <p:nvPr>
            <p:ph type="title"/>
          </p:nvPr>
        </p:nvSpPr>
        <p:spPr bwMode="auto"/>
        <p:txBody>
          <a:bodyPr/>
          <a:lstStyle/>
          <a:p>
            <a:pPr>
              <a:defRPr/>
            </a:pPr>
            <a:r>
              <a:rPr lang="fr-FR" b="1"/>
              <a:t>The </a:t>
            </a:r>
            <a:r>
              <a:rPr lang="fr-FR"/>
              <a:t>C.P.E.S and not </a:t>
            </a:r>
            <a:r>
              <a:rPr lang="fr-FR" b="1"/>
              <a:t>the </a:t>
            </a:r>
            <a:r>
              <a:rPr lang="fr-FR"/>
              <a:t>C.P.E.S.</a:t>
            </a:r>
            <a:endParaRPr/>
          </a:p>
        </p:txBody>
      </p:sp>
      <p:sp>
        <p:nvSpPr>
          <p:cNvPr id="2" name="Espace réservé du contenu 2"/>
          <p:cNvSpPr>
            <a:spLocks noGrp="1"/>
          </p:cNvSpPr>
          <p:nvPr>
            <p:ph type="body" sz="quarter" idx="1"/>
          </p:nvPr>
        </p:nvSpPr>
        <p:spPr bwMode="auto"/>
        <p:txBody>
          <a:bodyPr>
            <a:normAutofit/>
          </a:bodyPr>
          <a:lstStyle/>
          <a:p>
            <a:pPr>
              <a:defRPr/>
            </a:pPr>
            <a:r>
              <a:rPr lang="fr-FR" sz="1800" u="sng">
                <a:hlinkClick r:id="rId3" tooltip="https://www.enseignementsup-recherche.gouv.fr/fr/le-cycle-pluridisciplinaire-d-etudes-superieures-cpes-nouveaute-parcoursup-2022-84197"/>
              </a:rPr>
              <a:t>The CPES (Cycle pluridisciplinaire d'études supérieures) is a </a:t>
            </a:r>
            <a:r>
              <a:rPr lang="fr-FR" sz="1800"/>
              <a:t>three-year, bachelor's-level course of excellence, accessible on </a:t>
            </a:r>
            <a:r>
              <a:rPr lang="fr-FR" sz="1800"/>
              <a:t>Parcoursup </a:t>
            </a:r>
            <a:r>
              <a:rPr lang="fr-FR" sz="1800"/>
              <a:t>since 2022 and offered at both university and lycée, with a strong commitment to social diversity;</a:t>
            </a:r>
            <a:endParaRPr/>
          </a:p>
          <a:p>
            <a:pPr>
              <a:defRPr/>
            </a:pPr>
            <a:r>
              <a:rPr lang="fr-FR" sz="1800" u="sng">
                <a:hlinkClick r:id="rId3" tooltip="https://www.enseignementsup-recherche.gouv.fr/fr/le-cycle-pluridisciplinaire-d-etudes-superieures-cpes-nouveaute-parcoursup-2022-84197"/>
              </a:rPr>
              <a:t>Until 2021, only the Lycées Henri IV in Paris and Kléber in Strasbourg, in partnership with their universities, offered this training</a:t>
            </a:r>
            <a:r>
              <a:rPr lang="fr-FR" sz="1800"/>
              <a:t>. Since 2022, a C.P.E.S has been created in each académie at the request of the Recteurs;</a:t>
            </a:r>
            <a:endParaRPr/>
          </a:p>
          <a:p>
            <a:pPr>
              <a:defRPr/>
            </a:pPr>
            <a:r>
              <a:rPr lang="fr-FR" sz="1800" u="sng">
                <a:hlinkClick r:id="rId3" tooltip="https://www.enseignementsup-recherche.gouv.fr/fr/le-cycle-pluridisciplinaire-d-etudes-superieures-cpes-nouveaute-parcoursup-2022-84197"/>
              </a:rPr>
              <a:t>C.P.E.S always refers to preparatory classes for higher education. </a:t>
            </a:r>
            <a:r>
              <a:rPr lang="fr-FR" sz="1800" b="1"/>
              <a:t>Not to be confused with C.P.E.S;</a:t>
            </a:r>
            <a:endParaRPr lang="fr-FR" sz="18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b="1"/>
              <a:t>Why apply for a C.P.E.S.?</a:t>
            </a:r>
            <a:endParaRPr/>
          </a:p>
        </p:txBody>
      </p:sp>
      <p:sp>
        <p:nvSpPr>
          <p:cNvPr id="3" name="Espace réservé du contenu 2"/>
          <p:cNvSpPr>
            <a:spLocks noGrp="1"/>
          </p:cNvSpPr>
          <p:nvPr>
            <p:ph idx="1"/>
          </p:nvPr>
        </p:nvSpPr>
        <p:spPr bwMode="auto">
          <a:xfrm>
            <a:off x="971599" y="1628800"/>
            <a:ext cx="7591747" cy="4464496"/>
          </a:xfrm>
        </p:spPr>
        <p:txBody>
          <a:bodyPr>
            <a:normAutofit/>
          </a:bodyPr>
          <a:lstStyle/>
          <a:p>
            <a:pPr>
              <a:defRPr/>
            </a:pPr>
            <a:r>
              <a:rPr lang="fr-FR" sz="1800" b="1"/>
              <a:t>Choice of </a:t>
            </a:r>
            <a:r>
              <a:rPr lang="fr-FR" sz="1800"/>
              <a:t>a 3-year interdisciplinary pathway leading to more varied or cross-disciplinary Master's degrees;</a:t>
            </a:r>
            <a:endParaRPr/>
          </a:p>
          <a:p>
            <a:pPr>
              <a:defRPr/>
            </a:pPr>
            <a:r>
              <a:rPr lang="fr-FR" sz="1800" b="1" i="1"/>
              <a:t>Examples</a:t>
            </a:r>
            <a:r>
              <a:rPr lang="fr-FR" sz="1800" i="1"/>
              <a:t>: science and technology, law-economics, humanities and social sciences, literature-arts-and-languages, health...</a:t>
            </a:r>
            <a:endParaRPr/>
          </a:p>
          <a:p>
            <a:pPr>
              <a:defRPr/>
            </a:pPr>
            <a:r>
              <a:rPr lang="fr-FR" sz="1800" b="1"/>
              <a:t>C.P.E.S du Mans theme</a:t>
            </a:r>
            <a:r>
              <a:rPr lang="fr-FR" sz="1800"/>
              <a:t>:</a:t>
            </a:r>
            <a:endParaRPr/>
          </a:p>
          <a:p>
            <a:pPr marL="0" indent="0" algn="ctr">
              <a:buNone/>
              <a:defRPr/>
            </a:pPr>
            <a:r>
              <a:rPr lang="fr-FR" sz="1800" b="1">
                <a:solidFill>
                  <a:schemeClr val="accent2">
                    <a:lumMod val="75000"/>
                  </a:schemeClr>
                </a:solidFill>
              </a:rPr>
              <a:t>	"Sustainable mobility, regional planning, energy transition and international issues".</a:t>
            </a:r>
            <a:endParaRPr/>
          </a:p>
          <a:p>
            <a:pPr>
              <a:defRPr/>
            </a:pPr>
            <a:r>
              <a:rPr lang="fr-FR" sz="1800" b="1"/>
              <a:t>This theme was developed by teams from the university and high school, based on the history of Le Mans and the presence of research labs, </a:t>
            </a:r>
            <a:r>
              <a:rPr lang="fr-FR" sz="1800" b="1"/>
              <a:t>start-ups </a:t>
            </a:r>
            <a:r>
              <a:rPr lang="fr-FR" sz="1800" b="1"/>
              <a:t>and forward-looking local authorities in the </a:t>
            </a:r>
            <a:r>
              <a:rPr lang="fr-FR" sz="1800" b="1"/>
              <a:t>area.</a:t>
            </a:r>
            <a:endParaRPr lang="fr-FR" sz="18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b="1"/>
              <a:t>Le Mans C.P.E.S. organization</a:t>
            </a:r>
            <a:endParaRPr/>
          </a:p>
        </p:txBody>
      </p:sp>
      <p:sp>
        <p:nvSpPr>
          <p:cNvPr id="3" name="Espace réservé du contenu 2"/>
          <p:cNvSpPr>
            <a:spLocks noGrp="1"/>
          </p:cNvSpPr>
          <p:nvPr>
            <p:ph idx="1"/>
          </p:nvPr>
        </p:nvSpPr>
        <p:spPr bwMode="auto">
          <a:xfrm>
            <a:off x="971599" y="1700808"/>
            <a:ext cx="7344816" cy="4248472"/>
          </a:xfrm>
        </p:spPr>
        <p:txBody>
          <a:bodyPr>
            <a:normAutofit fontScale="70000" lnSpcReduction="20000"/>
          </a:bodyPr>
          <a:lstStyle/>
          <a:p>
            <a:pPr>
              <a:defRPr/>
            </a:pPr>
            <a:r>
              <a:rPr lang="fr-FR" sz="2900"/>
              <a:t>A capacity of 24 places;</a:t>
            </a:r>
            <a:endParaRPr/>
          </a:p>
          <a:p>
            <a:pPr>
              <a:defRPr/>
            </a:pPr>
            <a:r>
              <a:rPr lang="fr-FR" sz="2900" b="1"/>
              <a:t>1st year</a:t>
            </a:r>
            <a:r>
              <a:rPr lang="fr-FR" sz="2900"/>
              <a:t>: 80% high school and 20% university / </a:t>
            </a:r>
            <a:r>
              <a:rPr lang="fr-FR" sz="2900" b="1"/>
              <a:t>2nd year</a:t>
            </a:r>
            <a:r>
              <a:rPr lang="fr-FR" sz="2900"/>
              <a:t>: 50% university and high school / </a:t>
            </a:r>
            <a:r>
              <a:rPr lang="fr-FR" sz="2900" b="1"/>
              <a:t>3rd year</a:t>
            </a:r>
            <a:r>
              <a:rPr lang="fr-FR" sz="2900"/>
              <a:t>: 80% university and 20% high school;</a:t>
            </a:r>
            <a:endParaRPr/>
          </a:p>
          <a:p>
            <a:pPr>
              <a:defRPr/>
            </a:pPr>
            <a:r>
              <a:rPr lang="fr-FR" sz="2900" b="1"/>
              <a:t>Total interdisciplinarity </a:t>
            </a:r>
            <a:r>
              <a:rPr lang="fr-FR" sz="2900"/>
              <a:t>in 1</a:t>
            </a:r>
            <a:r>
              <a:rPr lang="fr-FR" sz="2900" baseline="30000"/>
              <a:t>ère</a:t>
            </a:r>
            <a:r>
              <a:rPr lang="fr-FR" sz="2900"/>
              <a:t> year: Maths, Physics, Chemistry, Computer Science, Geography, S.E.S, English and LV2 options</a:t>
            </a:r>
            <a:endParaRPr/>
          </a:p>
          <a:p>
            <a:pPr>
              <a:defRPr/>
            </a:pPr>
            <a:r>
              <a:rPr lang="fr-FR" sz="2900" b="1"/>
              <a:t>Choice of </a:t>
            </a:r>
            <a:r>
              <a:rPr lang="fr-FR" sz="2900"/>
              <a:t>degree </a:t>
            </a:r>
            <a:r>
              <a:rPr lang="fr-FR" sz="2900" b="1"/>
              <a:t>course </a:t>
            </a:r>
            <a:r>
              <a:rPr lang="fr-FR" sz="2900"/>
              <a:t>at the end of the 1</a:t>
            </a:r>
            <a:r>
              <a:rPr lang="fr-FR" sz="2900" baseline="30000"/>
              <a:t>ère</a:t>
            </a:r>
            <a:r>
              <a:rPr lang="fr-FR" sz="2900"/>
              <a:t> year: </a:t>
            </a:r>
            <a:endParaRPr/>
          </a:p>
          <a:p>
            <a:pPr marL="0" indent="0">
              <a:buNone/>
              <a:defRPr/>
            </a:pPr>
            <a:r>
              <a:rPr lang="fr-FR" sz="2900"/>
              <a:t>	- Bachelor's degree in geography and regional planning</a:t>
            </a:r>
            <a:endParaRPr/>
          </a:p>
          <a:p>
            <a:pPr marL="0" indent="0">
              <a:buNone/>
              <a:defRPr/>
            </a:pPr>
            <a:r>
              <a:rPr lang="fr-FR" sz="2900"/>
              <a:t>	- Bachelor's degrees in Physics and Chemistry or Franco-German course</a:t>
            </a:r>
            <a:endParaRPr/>
          </a:p>
          <a:p>
            <a:pPr>
              <a:defRPr/>
            </a:pPr>
            <a:r>
              <a:rPr lang="fr-FR" sz="2900" b="1"/>
              <a:t>Links with societal issues: </a:t>
            </a:r>
            <a:r>
              <a:rPr lang="fr-FR" sz="2900"/>
              <a:t>presentations by key players in the field, participation in conferences......</a:t>
            </a:r>
            <a:endParaRPr/>
          </a:p>
          <a:p>
            <a:pPr>
              <a:defRPr/>
            </a:pPr>
            <a:r>
              <a:rPr lang="fr-FR" sz="2900" b="1"/>
              <a:t>At the end of the 1</a:t>
            </a:r>
            <a:r>
              <a:rPr lang="fr-FR" sz="2900" b="1" baseline="30000"/>
              <a:t>ère</a:t>
            </a:r>
            <a:r>
              <a:rPr lang="fr-FR" sz="2900" b="1"/>
              <a:t> year: each student validates either an L1 in physics or an L1 in geography.</a:t>
            </a:r>
            <a:endParaRPr lang="fr-FR" sz="4500" b="1"/>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b="1"/>
              <a:t>International section</a:t>
            </a:r>
            <a:endParaRPr/>
          </a:p>
        </p:txBody>
      </p:sp>
      <p:sp>
        <p:nvSpPr>
          <p:cNvPr id="3" name="Espace réservé du contenu 2"/>
          <p:cNvSpPr>
            <a:spLocks noGrp="1"/>
          </p:cNvSpPr>
          <p:nvPr>
            <p:ph idx="1"/>
          </p:nvPr>
        </p:nvSpPr>
        <p:spPr bwMode="auto"/>
        <p:txBody>
          <a:bodyPr>
            <a:normAutofit fontScale="77500" lnSpcReduction="20000"/>
          </a:bodyPr>
          <a:lstStyle/>
          <a:p>
            <a:pPr>
              <a:defRPr/>
            </a:pPr>
            <a:r>
              <a:rPr lang="fr-FR" b="1"/>
              <a:t>4 hours of English </a:t>
            </a:r>
            <a:r>
              <a:rPr lang="fr-FR"/>
              <a:t>every week for 3 years. Target level: C1. The aim is to provide these students with a high level of language skills for their future professional integration;</a:t>
            </a:r>
            <a:endParaRPr/>
          </a:p>
          <a:p>
            <a:pPr>
              <a:defRPr/>
            </a:pPr>
            <a:r>
              <a:rPr lang="fr-FR" b="1"/>
              <a:t>A first </a:t>
            </a:r>
            <a:r>
              <a:rPr lang="fr-FR"/>
              <a:t>international </a:t>
            </a:r>
            <a:r>
              <a:rPr lang="fr-FR" b="1"/>
              <a:t>trip </a:t>
            </a:r>
            <a:r>
              <a:rPr lang="fr-FR"/>
              <a:t>is planned at the end of the 1</a:t>
            </a:r>
            <a:r>
              <a:rPr lang="fr-FR" baseline="30000"/>
              <a:t>ère</a:t>
            </a:r>
            <a:r>
              <a:rPr lang="fr-FR"/>
              <a:t> year, for the whole group to discover innovative European projects: (project underway for Copenhagen in May 2023).</a:t>
            </a:r>
            <a:endParaRPr/>
          </a:p>
          <a:p>
            <a:pPr>
              <a:defRPr/>
            </a:pPr>
            <a:r>
              <a:rPr lang="fr-FR" b="1"/>
              <a:t>A second </a:t>
            </a:r>
            <a:r>
              <a:rPr lang="fr-FR"/>
              <a:t>international </a:t>
            </a:r>
            <a:r>
              <a:rPr lang="fr-FR" b="1"/>
              <a:t>trip </a:t>
            </a:r>
            <a:r>
              <a:rPr lang="fr-FR"/>
              <a:t>is planned for the end of 2nd year; this time it's an individual project built up during the year, with a 4-week international trip.</a:t>
            </a:r>
            <a:endParaRPr/>
          </a:p>
          <a:p>
            <a:pPr marL="0" indent="0">
              <a:buNone/>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4" name="Tableau 3"/>
          <p:cNvGraphicFramePr>
            <a:graphicFrameLocks xmlns:a="http://schemas.openxmlformats.org/drawingml/2006/main" noGrp="1"/>
          </p:cNvGraphicFramePr>
          <p:nvPr/>
        </p:nvGraphicFramePr>
        <p:xfrm>
          <a:off x="965718" y="1123173"/>
          <a:ext cx="7529806" cy="4723617"/>
        </p:xfrm>
        <a:graphic>
          <a:graphicData uri="http://schemas.openxmlformats.org/drawingml/2006/table">
            <a:tbl>
              <a:tblPr firstRow="0" firstCol="0" lastRow="0" lastCol="0" bandRow="0" bandCol="0">
                <a:tableStyleId>{5C22544A-7EE6-4342-B048-85BDC9FD1C3A}</a:tableStyleId>
              </a:tblPr>
              <a:tblGrid>
                <a:gridCol w="1129945"/>
                <a:gridCol w="1132320"/>
                <a:gridCol w="1132320"/>
                <a:gridCol w="1129945"/>
                <a:gridCol w="740635"/>
                <a:gridCol w="1132320"/>
                <a:gridCol w="1132320"/>
              </a:tblGrid>
              <a:tr h="448445">
                <a:tc gridSpan="7">
                  <a:txBody>
                    <a:bodyPr/>
                    <a:p>
                      <a:pPr algn="ctr">
                        <a:defRPr/>
                      </a:pPr>
                      <a:r>
                        <a:rPr lang="fr-FR" sz="1000" u="none" strike="noStrike"/>
                        <a:t>C.P.E.S timetable Year 2022/2023</a:t>
                      </a:r>
                      <a:endParaRPr lang="fr-FR" sz="1000" b="1" i="0" u="none" strike="noStrike">
                        <a:solidFill>
                          <a:srgbClr val="000000"/>
                        </a:solidFill>
                        <a:latin typeface="Calibri"/>
                      </a:endParaRPr>
                    </a:p>
                  </a:txBody>
                  <a:tcPr marL="5124" marR="5124" marT="5124" marB="0" anchor="ct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r h="388652">
                <a:tc>
                  <a:txBody>
                    <a:bodyPr/>
                    <a:p>
                      <a:pPr algn="l">
                        <a:defRPr/>
                      </a:pPr>
                      <a:r>
                        <a:rPr lang="fr-FR" sz="500" u="none" strike="noStrike"/>
                        <a:t> </a:t>
                      </a:r>
                      <a:endParaRPr lang="fr-FR" sz="500" b="0" i="0" u="none" strike="noStrike">
                        <a:solidFill>
                          <a:srgbClr val="000000"/>
                        </a:solidFill>
                        <a:latin typeface="Arial"/>
                      </a:endParaRPr>
                    </a:p>
                  </a:txBody>
                  <a:tcPr marL="5124" marR="5124" marT="5124" marB="0" anchor="b"/>
                </a:tc>
                <a:tc>
                  <a:txBody>
                    <a:bodyPr/>
                    <a:p>
                      <a:pPr algn="ctr">
                        <a:defRPr/>
                      </a:pPr>
                      <a:r>
                        <a:rPr lang="fr-FR" sz="800" u="none" strike="noStrike"/>
                        <a:t>Monday</a:t>
                      </a:r>
                      <a:endParaRPr lang="fr-FR" sz="800" b="1" i="0" u="none" strike="noStrike">
                        <a:solidFill>
                          <a:srgbClr val="000000"/>
                        </a:solidFill>
                        <a:latin typeface="Arial"/>
                      </a:endParaRPr>
                    </a:p>
                  </a:txBody>
                  <a:tcPr marL="5124" marR="5124" marT="5124" marB="0" anchor="ctr"/>
                </a:tc>
                <a:tc>
                  <a:txBody>
                    <a:bodyPr/>
                    <a:p>
                      <a:pPr algn="ctr">
                        <a:defRPr/>
                      </a:pPr>
                      <a:r>
                        <a:rPr lang="fr-FR" sz="800" u="none" strike="noStrike"/>
                        <a:t>Tuesday</a:t>
                      </a:r>
                      <a:endParaRPr lang="fr-FR" sz="800" b="1" i="0" u="none" strike="noStrike">
                        <a:solidFill>
                          <a:srgbClr val="000000"/>
                        </a:solidFill>
                        <a:latin typeface="Arial"/>
                      </a:endParaRPr>
                    </a:p>
                  </a:txBody>
                  <a:tcPr marL="5124" marR="5124" marT="5124" marB="0" anchor="ctr"/>
                </a:tc>
                <a:tc gridSpan="2">
                  <a:txBody>
                    <a:bodyPr/>
                    <a:p>
                      <a:pPr algn="ctr">
                        <a:defRPr/>
                      </a:pPr>
                      <a:r>
                        <a:rPr lang="fr-FR" sz="800" u="none" strike="noStrike"/>
                        <a:t>Wednesday</a:t>
                      </a:r>
                      <a:endParaRPr lang="fr-FR" sz="800" b="1" i="0" u="none" strike="noStrike">
                        <a:solidFill>
                          <a:srgbClr val="000000"/>
                        </a:solidFill>
                        <a:latin typeface="Arial"/>
                      </a:endParaRPr>
                    </a:p>
                  </a:txBody>
                  <a:tcPr marL="5124" marR="5124" marT="5124" marB="0" anchor="ctr"/>
                </a:tc>
                <a:tc hMerge="1">
                  <a:txBody>
                    <a:bodyPr/>
                    <a:p>
                      <a:endParaRPr/>
                    </a:p>
                  </a:txBody>
                </a:tc>
                <a:tc>
                  <a:txBody>
                    <a:bodyPr/>
                    <a:p>
                      <a:pPr algn="ctr">
                        <a:defRPr/>
                      </a:pPr>
                      <a:r>
                        <a:rPr lang="fr-FR" sz="800" u="none" strike="noStrike"/>
                        <a:t>Thursday</a:t>
                      </a:r>
                      <a:endParaRPr lang="fr-FR" sz="800" b="1" i="0" u="none" strike="noStrike">
                        <a:solidFill>
                          <a:srgbClr val="000000"/>
                        </a:solidFill>
                        <a:latin typeface="Arial"/>
                      </a:endParaRPr>
                    </a:p>
                  </a:txBody>
                  <a:tcPr marL="5124" marR="5124" marT="5124" marB="0" anchor="ctr"/>
                </a:tc>
                <a:tc>
                  <a:txBody>
                    <a:bodyPr/>
                    <a:p>
                      <a:pPr algn="ctr">
                        <a:defRPr/>
                      </a:pPr>
                      <a:r>
                        <a:rPr lang="fr-FR" sz="800" u="none" strike="noStrike"/>
                        <a:t>Friday</a:t>
                      </a:r>
                      <a:endParaRPr lang="fr-FR" sz="800" b="1" i="0" u="none" strike="noStrike">
                        <a:solidFill>
                          <a:srgbClr val="000000"/>
                        </a:solidFill>
                        <a:latin typeface="Arial"/>
                      </a:endParaRPr>
                    </a:p>
                  </a:txBody>
                  <a:tcPr marL="5124" marR="5124" marT="5124" marB="0" anchor="ctr"/>
                </a:tc>
              </a:tr>
              <a:tr h="388652">
                <a:tc>
                  <a:txBody>
                    <a:bodyPr/>
                    <a:p>
                      <a:pPr algn="ctr">
                        <a:defRPr/>
                      </a:pPr>
                      <a:r>
                        <a:rPr lang="fr-FR" sz="500" u="none" strike="noStrike"/>
                        <a:t>M1</a:t>
                      </a:r>
                      <a:endParaRPr lang="fr-FR" sz="500" b="1" i="0" u="none" strike="noStrike">
                        <a:solidFill>
                          <a:srgbClr val="000000"/>
                        </a:solidFill>
                        <a:latin typeface="Arial"/>
                      </a:endParaRPr>
                    </a:p>
                  </a:txBody>
                  <a:tcPr marL="5124" marR="5124" marT="5124" marB="0" anchor="ctr"/>
                </a:tc>
                <a:tc rowSpan="2">
                  <a:txBody>
                    <a:bodyPr/>
                    <a:p>
                      <a:pPr algn="ctr">
                        <a:defRPr/>
                      </a:pPr>
                      <a:r>
                        <a:rPr lang="fr-FR" sz="600" u="none" strike="noStrike"/>
                        <a:t>Physics or Chemistry lab </a:t>
                      </a:r>
                      <a:r>
                        <a:rPr lang="fr-FR" sz="500" u="none" strike="noStrike"/>
                        <a:t>M Devaux or M Guéret</a:t>
                      </a:r>
                      <a:endParaRPr lang="fr-FR" sz="600" b="1" i="0" u="none" strike="noStrike">
                        <a:solidFill>
                          <a:srgbClr val="000000"/>
                        </a:solidFill>
                        <a:latin typeface="Arial"/>
                      </a:endParaRPr>
                    </a:p>
                  </a:txBody>
                  <a:tcPr marL="5124" marR="5124" marT="5124" marB="0" anchor="ctr">
                    <a:solidFill>
                      <a:srgbClr val="00B0F0"/>
                    </a:solidFill>
                  </a:tcPr>
                </a:tc>
                <a:tc>
                  <a:txBody>
                    <a:bodyPr/>
                    <a:p>
                      <a:pPr algn="l">
                        <a:defRPr/>
                      </a:pPr>
                      <a:r>
                        <a:rPr lang="fr-FR" sz="600" u="none" strike="noStrike"/>
                        <a:t> </a:t>
                      </a:r>
                      <a:endParaRPr lang="fr-FR" sz="600" b="1" i="0" u="none" strike="noStrike">
                        <a:solidFill>
                          <a:srgbClr val="000000"/>
                        </a:solidFill>
                        <a:latin typeface="Arial"/>
                      </a:endParaRPr>
                    </a:p>
                  </a:txBody>
                  <a:tcPr marL="5124" marR="5124" marT="5124" marB="0" anchor="b"/>
                </a:tc>
                <a:tc rowSpan="2" gridSpan="2">
                  <a:txBody>
                    <a:bodyPr/>
                    <a:p>
                      <a:pPr algn="ctr">
                        <a:defRPr/>
                      </a:pPr>
                      <a:r>
                        <a:rPr lang="fr-FR" sz="600" u="none" strike="noStrike"/>
                        <a:t>Mathematics </a:t>
                      </a:r>
                      <a:r>
                        <a:rPr lang="fr-FR" sz="500" u="none" strike="noStrike"/>
                        <a:t>M </a:t>
                      </a:r>
                      <a:r>
                        <a:rPr lang="fr-FR" sz="500" u="none" strike="noStrike"/>
                        <a:t>Barlier</a:t>
                      </a:r>
                      <a:endParaRPr lang="fr-FR" sz="600" b="1" i="0" u="none" strike="noStrike">
                        <a:solidFill>
                          <a:srgbClr val="000000"/>
                        </a:solidFill>
                        <a:latin typeface="Arial"/>
                      </a:endParaRPr>
                    </a:p>
                  </a:txBody>
                  <a:tcPr marL="5124" marR="5124" marT="5124" marB="0" anchor="ctr">
                    <a:solidFill>
                      <a:schemeClr val="accent2">
                        <a:lumMod val="60000"/>
                        <a:lumOff val="40000"/>
                      </a:schemeClr>
                    </a:solidFill>
                  </a:tcPr>
                </a:tc>
                <a:tc hMerge="1">
                  <a:txBody>
                    <a:bodyPr/>
                    <a:p>
                      <a:endParaRPr/>
                    </a:p>
                  </a:txBody>
                </a:tc>
                <a:tc rowSpan="2">
                  <a:txBody>
                    <a:bodyPr/>
                    <a:p>
                      <a:pPr algn="ctr">
                        <a:defRPr/>
                      </a:pPr>
                      <a:r>
                        <a:rPr lang="fr-FR" sz="600" u="none" strike="noStrike"/>
                        <a:t>SES </a:t>
                      </a:r>
                      <a:r>
                        <a:rPr lang="fr-FR" sz="500" u="none" strike="noStrike"/>
                        <a:t>Mrs Isambert</a:t>
                      </a:r>
                      <a:endParaRPr lang="fr-FR" sz="600" b="1" i="0" u="none" strike="noStrike">
                        <a:solidFill>
                          <a:srgbClr val="000000"/>
                        </a:solidFill>
                        <a:latin typeface="Arial"/>
                      </a:endParaRPr>
                    </a:p>
                  </a:txBody>
                  <a:tcPr marL="5124" marR="5124" marT="5124" marB="0" anchor="ctr">
                    <a:solidFill>
                      <a:schemeClr val="bg1">
                        <a:lumMod val="65000"/>
                      </a:schemeClr>
                    </a:solidFill>
                  </a:tcPr>
                </a:tc>
                <a:tc rowSpan="2">
                  <a:txBody>
                    <a:bodyPr/>
                    <a:p>
                      <a:pPr algn="ctr">
                        <a:defRPr/>
                      </a:pPr>
                      <a:r>
                        <a:rPr lang="fr-FR" sz="600" u="none" strike="noStrike"/>
                        <a:t>Geography </a:t>
                      </a:r>
                      <a:r>
                        <a:rPr lang="fr-FR" sz="500" u="none" strike="noStrike"/>
                        <a:t>M </a:t>
                      </a:r>
                      <a:r>
                        <a:rPr lang="fr-FR" sz="500" u="none" strike="noStrike"/>
                        <a:t>Marganne</a:t>
                      </a:r>
                      <a:endParaRPr lang="fr-FR" sz="600" b="1" i="0" u="none" strike="noStrike">
                        <a:solidFill>
                          <a:srgbClr val="000000"/>
                        </a:solidFill>
                        <a:latin typeface="Arial"/>
                      </a:endParaRPr>
                    </a:p>
                  </a:txBody>
                  <a:tcPr marL="5124" marR="5124" marT="5124" marB="0" anchor="ctr">
                    <a:solidFill>
                      <a:srgbClr val="FFC000"/>
                    </a:solidFill>
                  </a:tcPr>
                </a:tc>
              </a:tr>
              <a:tr h="388652">
                <a:tc>
                  <a:txBody>
                    <a:bodyPr/>
                    <a:p>
                      <a:pPr algn="ctr">
                        <a:defRPr/>
                      </a:pPr>
                      <a:r>
                        <a:rPr lang="fr-FR" sz="500" u="none" strike="noStrike"/>
                        <a:t>M2</a:t>
                      </a:r>
                      <a:endParaRPr lang="fr-FR" sz="500" b="1" i="0" u="none" strike="noStrike">
                        <a:solidFill>
                          <a:srgbClr val="000000"/>
                        </a:solidFill>
                        <a:latin typeface="Arial"/>
                      </a:endParaRPr>
                    </a:p>
                  </a:txBody>
                  <a:tcPr marL="5124" marR="5124" marT="5124" marB="0" anchor="ctr"/>
                </a:tc>
                <a:tc vMerge="1">
                  <a:txBody>
                    <a:bodyPr/>
                    <a:p>
                      <a:pPr>
                        <a:defRPr/>
                      </a:pPr>
                      <a:endParaRPr lang="fr-FR"/>
                    </a:p>
                  </a:txBody>
                  <a:tcPr/>
                </a:tc>
                <a:tc>
                  <a:txBody>
                    <a:bodyPr/>
                    <a:p>
                      <a:pPr algn="ctr">
                        <a:defRPr/>
                      </a:pPr>
                      <a:r>
                        <a:rPr lang="fr-FR" sz="600" u="none" strike="noStrike"/>
                        <a:t>Mathematics </a:t>
                      </a:r>
                      <a:r>
                        <a:rPr lang="fr-FR" sz="500" u="none" strike="noStrike"/>
                        <a:t>M </a:t>
                      </a:r>
                      <a:r>
                        <a:rPr lang="fr-FR" sz="500" u="none" strike="noStrike"/>
                        <a:t>Barlier</a:t>
                      </a:r>
                      <a:endParaRPr lang="fr-FR" sz="600" b="1" i="0" u="none" strike="noStrike">
                        <a:solidFill>
                          <a:srgbClr val="000000"/>
                        </a:solidFill>
                        <a:latin typeface="Arial"/>
                      </a:endParaRPr>
                    </a:p>
                  </a:txBody>
                  <a:tcPr marL="5124" marR="5124" marT="5124" marB="0" anchor="ctr">
                    <a:solidFill>
                      <a:schemeClr val="accent2">
                        <a:lumMod val="60000"/>
                        <a:lumOff val="40000"/>
                      </a:schemeClr>
                    </a:solidFill>
                  </a:tcPr>
                </a:tc>
                <a:tc gridSpan="2" vMerge="1">
                  <a:txBody>
                    <a:bodyPr/>
                    <a:p>
                      <a:pPr>
                        <a:defRPr/>
                      </a:pPr>
                      <a:endParaRPr lang="fr-FR"/>
                    </a:p>
                  </a:txBody>
                  <a:tcPr/>
                </a:tc>
                <a:tc hMerge="1" vMerge="1">
                  <a:txBody>
                    <a:bodyPr/>
                    <a:p>
                      <a:endParaRPr/>
                    </a:p>
                  </a:txBody>
                </a:tc>
                <a:tc vMerge="1">
                  <a:txBody>
                    <a:bodyPr/>
                    <a:p>
                      <a:pPr>
                        <a:defRPr/>
                      </a:pPr>
                      <a:endParaRPr lang="fr-FR"/>
                    </a:p>
                  </a:txBody>
                  <a:tcPr/>
                </a:tc>
                <a:tc vMerge="1">
                  <a:txBody>
                    <a:bodyPr/>
                    <a:p>
                      <a:pPr>
                        <a:defRPr/>
                      </a:pPr>
                      <a:endParaRPr lang="fr-FR"/>
                    </a:p>
                  </a:txBody>
                  <a:tcPr/>
                </a:tc>
              </a:tr>
              <a:tr h="388652">
                <a:tc>
                  <a:txBody>
                    <a:bodyPr/>
                    <a:p>
                      <a:pPr algn="ctr">
                        <a:defRPr/>
                      </a:pPr>
                      <a:r>
                        <a:rPr lang="fr-FR" sz="500" u="none" strike="noStrike"/>
                        <a:t>M3</a:t>
                      </a:r>
                      <a:endParaRPr lang="fr-FR" sz="500" b="1" i="0" u="none" strike="noStrike">
                        <a:solidFill>
                          <a:srgbClr val="000000"/>
                        </a:solidFill>
                        <a:latin typeface="Arial"/>
                      </a:endParaRPr>
                    </a:p>
                  </a:txBody>
                  <a:tcPr marL="5124" marR="5124" marT="5124" marB="0" anchor="ctr"/>
                </a:tc>
                <a:tc>
                  <a:txBody>
                    <a:bodyPr/>
                    <a:p>
                      <a:pPr algn="l">
                        <a:defRPr/>
                      </a:pPr>
                      <a:r>
                        <a:rPr lang="fr-FR" sz="600" u="none" strike="noStrike"/>
                        <a:t> </a:t>
                      </a:r>
                      <a:endParaRPr lang="fr-FR" sz="600" b="1" i="0" u="none" strike="noStrike">
                        <a:solidFill>
                          <a:srgbClr val="000000"/>
                        </a:solidFill>
                        <a:latin typeface="Arial"/>
                      </a:endParaRPr>
                    </a:p>
                  </a:txBody>
                  <a:tcPr marL="5124" marR="5124" marT="5124" marB="0" anchor="b"/>
                </a:tc>
                <a:tc rowSpan="2">
                  <a:txBody>
                    <a:bodyPr/>
                    <a:p>
                      <a:pPr algn="ctr">
                        <a:defRPr/>
                      </a:pPr>
                      <a:r>
                        <a:rPr lang="fr-FR" sz="600" u="none" strike="noStrike"/>
                        <a:t>TP Physique or Physics course </a:t>
                      </a:r>
                      <a:r>
                        <a:rPr lang="fr-FR" sz="500" u="none" strike="noStrike"/>
                        <a:t>M Devaux or M Turenne</a:t>
                      </a:r>
                      <a:endParaRPr lang="fr-FR" sz="600" b="1" i="0" u="none" strike="noStrike">
                        <a:solidFill>
                          <a:srgbClr val="000000"/>
                        </a:solidFill>
                        <a:latin typeface="Arial"/>
                      </a:endParaRPr>
                    </a:p>
                  </a:txBody>
                  <a:tcPr marL="5124" marR="5124" marT="5124" marB="0" anchor="ctr">
                    <a:solidFill>
                      <a:srgbClr val="00B0F0"/>
                    </a:solidFill>
                  </a:tcPr>
                </a:tc>
                <a:tc rowSpan="2" gridSpan="2">
                  <a:txBody>
                    <a:bodyPr/>
                    <a:p>
                      <a:pPr algn="ctr">
                        <a:defRPr/>
                      </a:pPr>
                      <a:r>
                        <a:rPr lang="fr-FR" sz="600" u="none" strike="noStrike"/>
                        <a:t>Physics </a:t>
                      </a:r>
                      <a:r>
                        <a:rPr lang="fr-FR" sz="500" u="none" strike="noStrike"/>
                        <a:t>M Devaux or M Turenne</a:t>
                      </a:r>
                      <a:endParaRPr lang="fr-FR" sz="600" b="1" i="0" u="none" strike="noStrike">
                        <a:solidFill>
                          <a:srgbClr val="000000"/>
                        </a:solidFill>
                        <a:latin typeface="Arial"/>
                      </a:endParaRPr>
                    </a:p>
                  </a:txBody>
                  <a:tcPr marL="5124" marR="5124" marT="5124" marB="0" anchor="ctr">
                    <a:solidFill>
                      <a:srgbClr val="00B0F0"/>
                    </a:solidFill>
                  </a:tcPr>
                </a:tc>
                <a:tc hMerge="1">
                  <a:txBody>
                    <a:bodyPr/>
                    <a:p>
                      <a:endParaRPr/>
                    </a:p>
                  </a:txBody>
                </a:tc>
                <a:tc>
                  <a:txBody>
                    <a:bodyPr/>
                    <a:p>
                      <a:pPr algn="ctr">
                        <a:defRPr/>
                      </a:pPr>
                      <a:r>
                        <a:rPr lang="fr-FR" sz="600" u="none" strike="noStrike"/>
                        <a:t>Mathematics </a:t>
                      </a:r>
                      <a:r>
                        <a:rPr lang="fr-FR" sz="500" u="none" strike="noStrike"/>
                        <a:t>M </a:t>
                      </a:r>
                      <a:r>
                        <a:rPr lang="fr-FR" sz="500" u="none" strike="noStrike"/>
                        <a:t>Barlier</a:t>
                      </a:r>
                      <a:endParaRPr lang="fr-FR" sz="600" b="1" i="0" u="none" strike="noStrike">
                        <a:solidFill>
                          <a:srgbClr val="000000"/>
                        </a:solidFill>
                        <a:latin typeface="Arial"/>
                      </a:endParaRPr>
                    </a:p>
                  </a:txBody>
                  <a:tcPr marL="5124" marR="5124" marT="5124" marB="0" anchor="ctr">
                    <a:solidFill>
                      <a:schemeClr val="accent2">
                        <a:lumMod val="60000"/>
                        <a:lumOff val="40000"/>
                      </a:schemeClr>
                    </a:solidFill>
                  </a:tcPr>
                </a:tc>
                <a:tc rowSpan="2">
                  <a:txBody>
                    <a:bodyPr/>
                    <a:p>
                      <a:pPr algn="ctr">
                        <a:defRPr/>
                      </a:pPr>
                      <a:r>
                        <a:rPr lang="fr-FR" sz="600" u="none" strike="noStrike"/>
                        <a:t>English </a:t>
                      </a:r>
                      <a:r>
                        <a:rPr lang="fr-FR" sz="500" u="none" strike="noStrike"/>
                        <a:t>Ms. </a:t>
                      </a:r>
                      <a:r>
                        <a:rPr lang="fr-FR" sz="500" u="none" strike="noStrike"/>
                        <a:t>Fouqueray</a:t>
                      </a:r>
                      <a:endParaRPr lang="fr-FR" sz="600" b="1" i="0" u="none" strike="noStrike">
                        <a:solidFill>
                          <a:srgbClr val="000000"/>
                        </a:solidFill>
                        <a:latin typeface="Arial"/>
                      </a:endParaRPr>
                    </a:p>
                  </a:txBody>
                  <a:tcPr marL="5124" marR="5124" marT="5124" marB="0" anchor="ctr">
                    <a:solidFill>
                      <a:schemeClr val="bg2">
                        <a:lumMod val="50000"/>
                      </a:schemeClr>
                    </a:solidFill>
                  </a:tcPr>
                </a:tc>
              </a:tr>
              <a:tr h="388652">
                <a:tc>
                  <a:txBody>
                    <a:bodyPr/>
                    <a:p>
                      <a:pPr algn="ctr">
                        <a:defRPr/>
                      </a:pPr>
                      <a:r>
                        <a:rPr lang="fr-FR" sz="500" u="none" strike="noStrike"/>
                        <a:t>M4</a:t>
                      </a:r>
                      <a:endParaRPr lang="fr-FR" sz="500" b="1" i="0" u="none" strike="noStrike">
                        <a:solidFill>
                          <a:srgbClr val="000000"/>
                        </a:solidFill>
                        <a:latin typeface="Arial"/>
                      </a:endParaRPr>
                    </a:p>
                  </a:txBody>
                  <a:tcPr marL="5124" marR="5124" marT="5124" marB="0" anchor="ctr"/>
                </a:tc>
                <a:tc>
                  <a:txBody>
                    <a:bodyPr/>
                    <a:p>
                      <a:pPr algn="l">
                        <a:defRPr/>
                      </a:pPr>
                      <a:r>
                        <a:rPr lang="fr-FR" sz="600" u="none" strike="noStrike"/>
                        <a:t> </a:t>
                      </a:r>
                      <a:endParaRPr lang="fr-FR" sz="600" b="1" i="0" u="none" strike="noStrike">
                        <a:solidFill>
                          <a:srgbClr val="000000"/>
                        </a:solidFill>
                        <a:latin typeface="Arial"/>
                      </a:endParaRPr>
                    </a:p>
                  </a:txBody>
                  <a:tcPr marL="5124" marR="5124" marT="5124" marB="0" anchor="ctr"/>
                </a:tc>
                <a:tc vMerge="1">
                  <a:txBody>
                    <a:bodyPr/>
                    <a:p>
                      <a:pPr>
                        <a:defRPr/>
                      </a:pPr>
                      <a:endParaRPr lang="fr-FR"/>
                    </a:p>
                  </a:txBody>
                  <a:tcPr/>
                </a:tc>
                <a:tc gridSpan="2" vMerge="1">
                  <a:txBody>
                    <a:bodyPr/>
                    <a:p>
                      <a:pPr>
                        <a:defRPr/>
                      </a:pPr>
                      <a:endParaRPr lang="fr-FR"/>
                    </a:p>
                  </a:txBody>
                  <a:tcPr/>
                </a:tc>
                <a:tc hMerge="1" vMerge="1">
                  <a:txBody>
                    <a:bodyPr/>
                    <a:p>
                      <a:endParaRPr/>
                    </a:p>
                  </a:txBody>
                </a:tc>
                <a:tc>
                  <a:txBody>
                    <a:bodyPr/>
                    <a:p>
                      <a:pPr algn="l">
                        <a:defRPr/>
                      </a:pPr>
                      <a:r>
                        <a:rPr lang="fr-FR" sz="600" u="none" strike="noStrike"/>
                        <a:t> </a:t>
                      </a:r>
                      <a:endParaRPr lang="fr-FR" sz="600" b="1" i="0" u="none" strike="noStrike">
                        <a:solidFill>
                          <a:srgbClr val="000000"/>
                        </a:solidFill>
                        <a:latin typeface="Arial"/>
                      </a:endParaRPr>
                    </a:p>
                  </a:txBody>
                  <a:tcPr marL="5124" marR="5124" marT="5124" marB="0" anchor="b"/>
                </a:tc>
                <a:tc vMerge="1">
                  <a:txBody>
                    <a:bodyPr/>
                    <a:p>
                      <a:pPr>
                        <a:defRPr/>
                      </a:pPr>
                      <a:endParaRPr lang="fr-FR"/>
                    </a:p>
                  </a:txBody>
                  <a:tcPr/>
                </a:tc>
              </a:tr>
              <a:tr h="388652">
                <a:tc rowSpan="2">
                  <a:txBody>
                    <a:bodyPr/>
                    <a:p>
                      <a:pPr algn="ctr">
                        <a:defRPr/>
                      </a:pPr>
                      <a:r>
                        <a:rPr lang="fr-FR" sz="500" u="none" strike="noStrike"/>
                        <a:t> </a:t>
                      </a:r>
                      <a:endParaRPr lang="fr-FR" sz="500" b="1" i="0" u="none" strike="noStrike">
                        <a:solidFill>
                          <a:srgbClr val="000000"/>
                        </a:solidFill>
                        <a:latin typeface="Arial"/>
                      </a:endParaRPr>
                    </a:p>
                  </a:txBody>
                  <a:tcPr marL="5124" marR="5124" marT="5124" marB="0" anchor="ctr"/>
                </a:tc>
                <a:tc>
                  <a:txBody>
                    <a:bodyPr/>
                    <a:p>
                      <a:pPr algn="l">
                        <a:defRPr/>
                      </a:pPr>
                      <a:r>
                        <a:rPr lang="fr-FR" sz="500" u="none" strike="noStrike"/>
                        <a:t> </a:t>
                      </a:r>
                      <a:endParaRPr lang="fr-FR" sz="500" b="0" i="0" u="none" strike="noStrike">
                        <a:solidFill>
                          <a:srgbClr val="000000"/>
                        </a:solidFill>
                        <a:latin typeface="Arial"/>
                      </a:endParaRPr>
                    </a:p>
                  </a:txBody>
                  <a:tcPr marL="5124" marR="5124" marT="5124" marB="0" anchor="ctr"/>
                </a:tc>
                <a:tc>
                  <a:txBody>
                    <a:bodyPr/>
                    <a:p>
                      <a:pPr algn="l">
                        <a:defRPr/>
                      </a:pPr>
                      <a:r>
                        <a:rPr lang="fr-FR" sz="500" u="none" strike="noStrike"/>
                        <a:t> </a:t>
                      </a:r>
                      <a:endParaRPr lang="fr-FR" sz="500" b="0" i="0" u="none" strike="noStrike">
                        <a:solidFill>
                          <a:srgbClr val="000000"/>
                        </a:solidFill>
                        <a:latin typeface="Arial"/>
                      </a:endParaRPr>
                    </a:p>
                  </a:txBody>
                  <a:tcPr marL="5124" marR="5124" marT="5124" marB="0" anchor="b"/>
                </a:tc>
                <a:tc gridSpan="2">
                  <a:txBody>
                    <a:bodyPr/>
                    <a:p>
                      <a:pPr algn="ctr">
                        <a:defRPr/>
                      </a:pPr>
                      <a:r>
                        <a:rPr lang="fr-FR" sz="500" u="none" strike="noStrike"/>
                        <a:t> </a:t>
                      </a:r>
                      <a:endParaRPr lang="fr-FR" sz="500" b="0" i="0" u="none" strike="noStrike">
                        <a:solidFill>
                          <a:srgbClr val="000000"/>
                        </a:solidFill>
                        <a:latin typeface="Arial"/>
                      </a:endParaRPr>
                    </a:p>
                  </a:txBody>
                  <a:tcPr marL="5124" marR="5124" marT="5124" marB="0" anchor="b"/>
                </a:tc>
                <a:tc hMerge="1">
                  <a:txBody>
                    <a:bodyPr/>
                    <a:p>
                      <a:endParaRPr/>
                    </a:p>
                  </a:txBody>
                </a:tc>
                <a:tc>
                  <a:txBody>
                    <a:bodyPr/>
                    <a:p>
                      <a:pPr algn="l">
                        <a:defRPr/>
                      </a:pPr>
                      <a:r>
                        <a:rPr lang="fr-FR" sz="500" u="none" strike="noStrike"/>
                        <a:t> </a:t>
                      </a:r>
                      <a:endParaRPr lang="fr-FR" sz="500" b="0" i="0" u="none" strike="noStrike">
                        <a:solidFill>
                          <a:srgbClr val="000000"/>
                        </a:solidFill>
                        <a:latin typeface="Arial"/>
                      </a:endParaRPr>
                    </a:p>
                  </a:txBody>
                  <a:tcPr marL="5124" marR="5124" marT="5124" marB="0" anchor="b"/>
                </a:tc>
                <a:tc>
                  <a:txBody>
                    <a:bodyPr/>
                    <a:p>
                      <a:pPr algn="l">
                        <a:defRPr/>
                      </a:pPr>
                      <a:r>
                        <a:rPr lang="fr-FR" sz="500" u="none" strike="noStrike"/>
                        <a:t> </a:t>
                      </a:r>
                      <a:endParaRPr lang="fr-FR" sz="500" b="0" i="0" u="none" strike="noStrike">
                        <a:solidFill>
                          <a:srgbClr val="000000"/>
                        </a:solidFill>
                        <a:latin typeface="Arial"/>
                      </a:endParaRPr>
                    </a:p>
                  </a:txBody>
                  <a:tcPr marL="5124" marR="5124" marT="5124" marB="0" anchor="b"/>
                </a:tc>
              </a:tr>
              <a:tr h="388652">
                <a:tc vMerge="1">
                  <a:txBody>
                    <a:bodyPr/>
                    <a:p>
                      <a:pPr>
                        <a:defRPr/>
                      </a:pPr>
                      <a:endParaRPr lang="fr-FR"/>
                    </a:p>
                  </a:txBody>
                  <a:tcPr/>
                </a:tc>
                <a:tc>
                  <a:txBody>
                    <a:bodyPr/>
                    <a:p>
                      <a:pPr algn="l">
                        <a:defRPr/>
                      </a:pPr>
                      <a:r>
                        <a:rPr lang="fr-FR" sz="600" u="none" strike="noStrike"/>
                        <a:t> </a:t>
                      </a:r>
                      <a:endParaRPr lang="fr-FR" sz="600" b="1" i="0" u="none" strike="noStrike">
                        <a:solidFill>
                          <a:srgbClr val="000000"/>
                        </a:solidFill>
                        <a:latin typeface="Arial"/>
                      </a:endParaRPr>
                    </a:p>
                  </a:txBody>
                  <a:tcPr marL="5124" marR="5124" marT="5124" marB="0" anchor="ctr"/>
                </a:tc>
                <a:tc>
                  <a:txBody>
                    <a:bodyPr/>
                    <a:p>
                      <a:pPr algn="l">
                        <a:defRPr/>
                      </a:pPr>
                      <a:r>
                        <a:rPr lang="fr-FR" sz="600" u="none" strike="noStrike"/>
                        <a:t> </a:t>
                      </a:r>
                      <a:endParaRPr lang="fr-FR" sz="600" b="1" i="0" u="none" strike="noStrike">
                        <a:solidFill>
                          <a:srgbClr val="000000"/>
                        </a:solidFill>
                        <a:latin typeface="Arial"/>
                      </a:endParaRPr>
                    </a:p>
                  </a:txBody>
                  <a:tcPr marL="5124" marR="5124" marT="5124" marB="0" anchor="ctr"/>
                </a:tc>
                <a:tc gridSpan="2">
                  <a:txBody>
                    <a:bodyPr/>
                    <a:p>
                      <a:pPr algn="ctr">
                        <a:defRPr/>
                      </a:pPr>
                      <a:r>
                        <a:rPr lang="fr-FR" sz="600" u="none" strike="noStrike"/>
                        <a:t> </a:t>
                      </a:r>
                      <a:endParaRPr lang="fr-FR" sz="600" b="1" i="0" u="none" strike="noStrike">
                        <a:solidFill>
                          <a:srgbClr val="000000"/>
                        </a:solidFill>
                        <a:latin typeface="Arial"/>
                      </a:endParaRPr>
                    </a:p>
                  </a:txBody>
                  <a:tcPr marL="5124" marR="5124" marT="5124" marB="0" anchor="ctr"/>
                </a:tc>
                <a:tc hMerge="1">
                  <a:txBody>
                    <a:bodyPr/>
                    <a:p>
                      <a:endParaRPr/>
                    </a:p>
                  </a:txBody>
                </a:tc>
                <a:tc rowSpan="5">
                  <a:txBody>
                    <a:bodyPr/>
                    <a:p>
                      <a:pPr algn="ctr">
                        <a:defRPr/>
                      </a:pPr>
                      <a:r>
                        <a:rPr lang="fr-FR" sz="600" u="none" strike="noStrike"/>
                        <a:t>Geography University </a:t>
                      </a:r>
                      <a:r>
                        <a:rPr lang="fr-FR" sz="500" u="none" strike="noStrike"/>
                        <a:t>Ms </a:t>
                      </a:r>
                      <a:r>
                        <a:rPr lang="fr-FR" sz="500" u="none" strike="noStrike"/>
                        <a:t>Emelianoff</a:t>
                      </a:r>
                      <a:endParaRPr lang="fr-FR" sz="600" b="1" i="0" u="none" strike="noStrike">
                        <a:solidFill>
                          <a:srgbClr val="000000"/>
                        </a:solidFill>
                        <a:latin typeface="Arial"/>
                      </a:endParaRPr>
                    </a:p>
                  </a:txBody>
                  <a:tcPr marL="5124" marR="5124" marT="5124" marB="0" anchor="ctr">
                    <a:solidFill>
                      <a:srgbClr val="FFFF00"/>
                    </a:solidFill>
                  </a:tcPr>
                </a:tc>
                <a:tc>
                  <a:txBody>
                    <a:bodyPr/>
                    <a:p>
                      <a:pPr algn="l">
                        <a:defRPr/>
                      </a:pPr>
                      <a:r>
                        <a:rPr lang="fr-FR" sz="600" u="none" strike="noStrike"/>
                        <a:t> </a:t>
                      </a:r>
                      <a:endParaRPr lang="fr-FR" sz="600" b="1" i="0" u="none" strike="noStrike">
                        <a:solidFill>
                          <a:srgbClr val="000000"/>
                        </a:solidFill>
                        <a:latin typeface="Arial"/>
                      </a:endParaRPr>
                    </a:p>
                  </a:txBody>
                  <a:tcPr marL="5124" marR="5124" marT="5124" marB="0" anchor="ctr"/>
                </a:tc>
              </a:tr>
              <a:tr h="388652">
                <a:tc>
                  <a:txBody>
                    <a:bodyPr/>
                    <a:p>
                      <a:pPr algn="ctr">
                        <a:defRPr/>
                      </a:pPr>
                      <a:r>
                        <a:rPr lang="fr-FR" sz="500" u="none" strike="noStrike"/>
                        <a:t>S1</a:t>
                      </a:r>
                      <a:endParaRPr lang="fr-FR" sz="500" b="1" i="0" u="none" strike="noStrike">
                        <a:solidFill>
                          <a:srgbClr val="000000"/>
                        </a:solidFill>
                        <a:latin typeface="Arial"/>
                      </a:endParaRPr>
                    </a:p>
                  </a:txBody>
                  <a:tcPr marL="5124" marR="5124" marT="5124" marB="0" anchor="ctr"/>
                </a:tc>
                <a:tc rowSpan="2">
                  <a:txBody>
                    <a:bodyPr/>
                    <a:p>
                      <a:pPr algn="ctr">
                        <a:defRPr/>
                      </a:pPr>
                      <a:r>
                        <a:rPr lang="fr-FR" sz="600" u="none" strike="noStrike"/>
                        <a:t>Chemistry course </a:t>
                      </a:r>
                      <a:r>
                        <a:rPr lang="fr-FR" sz="500" u="none" strike="noStrike"/>
                        <a:t>M Guéret</a:t>
                      </a:r>
                      <a:endParaRPr lang="fr-FR" sz="600" b="1" i="0" u="none" strike="noStrike">
                        <a:solidFill>
                          <a:srgbClr val="000000"/>
                        </a:solidFill>
                        <a:latin typeface="Arial"/>
                      </a:endParaRPr>
                    </a:p>
                  </a:txBody>
                  <a:tcPr marL="5124" marR="5124" marT="5124" marB="0" anchor="ctr">
                    <a:solidFill>
                      <a:schemeClr val="accent2">
                        <a:lumMod val="75000"/>
                      </a:schemeClr>
                    </a:solidFill>
                  </a:tcPr>
                </a:tc>
                <a:tc rowSpan="2">
                  <a:txBody>
                    <a:bodyPr/>
                    <a:p>
                      <a:pPr algn="ctr">
                        <a:defRPr/>
                      </a:pPr>
                      <a:r>
                        <a:rPr lang="fr-FR" sz="600" u="none" strike="noStrike"/>
                        <a:t>English </a:t>
                      </a:r>
                      <a:r>
                        <a:rPr lang="fr-FR" sz="500" u="none" strike="noStrike"/>
                        <a:t>Ms. </a:t>
                      </a:r>
                      <a:r>
                        <a:rPr lang="fr-FR" sz="500" u="none" strike="noStrike"/>
                        <a:t>Fouqueray</a:t>
                      </a:r>
                      <a:endParaRPr lang="fr-FR" sz="600" b="1" i="0" u="none" strike="noStrike">
                        <a:solidFill>
                          <a:srgbClr val="000000"/>
                        </a:solidFill>
                        <a:latin typeface="Arial"/>
                      </a:endParaRPr>
                    </a:p>
                  </a:txBody>
                  <a:tcPr marL="5124" marR="5124" marT="5124" marB="0" anchor="ctr">
                    <a:solidFill>
                      <a:schemeClr val="bg2">
                        <a:lumMod val="50000"/>
                      </a:schemeClr>
                    </a:solidFill>
                  </a:tcPr>
                </a:tc>
                <a:tc rowSpan="2" gridSpan="2">
                  <a:txBody>
                    <a:bodyPr/>
                    <a:p>
                      <a:pPr algn="ctr">
                        <a:defRPr/>
                      </a:pPr>
                      <a:r>
                        <a:rPr lang="fr-FR" sz="600" u="none" strike="noStrike"/>
                        <a:t>Geography </a:t>
                      </a:r>
                      <a:r>
                        <a:rPr lang="fr-FR" sz="500" u="none" strike="noStrike"/>
                        <a:t>M </a:t>
                      </a:r>
                      <a:r>
                        <a:rPr lang="fr-FR" sz="500" u="none" strike="noStrike"/>
                        <a:t>Marganne</a:t>
                      </a:r>
                      <a:endParaRPr lang="fr-FR" sz="600" b="1" i="0" u="none" strike="noStrike">
                        <a:solidFill>
                          <a:srgbClr val="000000"/>
                        </a:solidFill>
                        <a:latin typeface="Arial"/>
                      </a:endParaRPr>
                    </a:p>
                  </a:txBody>
                  <a:tcPr marL="5124" marR="5124" marT="5124" marB="0" anchor="ctr">
                    <a:solidFill>
                      <a:srgbClr val="FFC000"/>
                    </a:solidFill>
                  </a:tcPr>
                </a:tc>
                <a:tc hMerge="1">
                  <a:txBody>
                    <a:bodyPr/>
                    <a:p>
                      <a:endParaRPr/>
                    </a:p>
                  </a:txBody>
                </a:tc>
                <a:tc vMerge="1">
                  <a:txBody>
                    <a:bodyPr/>
                    <a:p>
                      <a:pPr>
                        <a:defRPr/>
                      </a:pPr>
                      <a:endParaRPr lang="fr-FR"/>
                    </a:p>
                  </a:txBody>
                  <a:tcPr/>
                </a:tc>
                <a:tc rowSpan="4">
                  <a:txBody>
                    <a:bodyPr/>
                    <a:p>
                      <a:pPr algn="ctr">
                        <a:defRPr/>
                      </a:pPr>
                      <a:r>
                        <a:rPr lang="fr-FR" sz="600" u="none" strike="noStrike"/>
                        <a:t> </a:t>
                      </a:r>
                      <a:endParaRPr lang="fr-FR" sz="600" b="1" i="0" u="none" strike="noStrike">
                        <a:solidFill>
                          <a:srgbClr val="000000"/>
                        </a:solidFill>
                        <a:latin typeface="Arial"/>
                      </a:endParaRPr>
                    </a:p>
                  </a:txBody>
                  <a:tcPr marL="5124" marR="5124" marT="5124" marB="0" anchor="ctr"/>
                </a:tc>
              </a:tr>
              <a:tr h="388652">
                <a:tc>
                  <a:txBody>
                    <a:bodyPr/>
                    <a:p>
                      <a:pPr algn="ctr">
                        <a:defRPr/>
                      </a:pPr>
                      <a:r>
                        <a:rPr lang="fr-FR" sz="500" u="none" strike="noStrike"/>
                        <a:t>S2</a:t>
                      </a:r>
                      <a:endParaRPr lang="fr-FR" sz="500" b="1" i="0" u="none" strike="noStrike">
                        <a:solidFill>
                          <a:srgbClr val="000000"/>
                        </a:solidFill>
                        <a:latin typeface="Arial"/>
                      </a:endParaRPr>
                    </a:p>
                  </a:txBody>
                  <a:tcPr marL="5124" marR="5124" marT="5124" marB="0" anchor="ctr"/>
                </a:tc>
                <a:tc vMerge="1">
                  <a:txBody>
                    <a:bodyPr/>
                    <a:p>
                      <a:pPr>
                        <a:defRPr/>
                      </a:pPr>
                      <a:endParaRPr lang="fr-FR"/>
                    </a:p>
                  </a:txBody>
                  <a:tcPr/>
                </a:tc>
                <a:tc vMerge="1">
                  <a:txBody>
                    <a:bodyPr/>
                    <a:p>
                      <a:pPr>
                        <a:defRPr/>
                      </a:pPr>
                      <a:endParaRPr lang="fr-FR"/>
                    </a:p>
                  </a:txBody>
                  <a:tcPr/>
                </a:tc>
                <a:tc gridSpan="2" vMerge="1">
                  <a:txBody>
                    <a:bodyPr/>
                    <a:p>
                      <a:pPr>
                        <a:defRPr/>
                      </a:pPr>
                      <a:endParaRPr lang="fr-FR"/>
                    </a:p>
                  </a:txBody>
                  <a:tcPr/>
                </a:tc>
                <a:tc hMerge="1" vMerge="1">
                  <a:txBody>
                    <a:bodyPr/>
                    <a:p>
                      <a:endParaRPr/>
                    </a:p>
                  </a:txBody>
                </a:tc>
                <a:tc vMerge="1">
                  <a:txBody>
                    <a:bodyPr/>
                    <a:p>
                      <a:pPr>
                        <a:defRPr/>
                      </a:pPr>
                      <a:endParaRPr lang="fr-FR"/>
                    </a:p>
                  </a:txBody>
                  <a:tcPr/>
                </a:tc>
                <a:tc vMerge="1">
                  <a:txBody>
                    <a:bodyPr/>
                    <a:p>
                      <a:pPr>
                        <a:defRPr/>
                      </a:pPr>
                      <a:endParaRPr lang="fr-FR"/>
                    </a:p>
                  </a:txBody>
                  <a:tcPr/>
                </a:tc>
              </a:tr>
              <a:tr h="388652">
                <a:tc>
                  <a:txBody>
                    <a:bodyPr/>
                    <a:p>
                      <a:pPr algn="ctr">
                        <a:defRPr/>
                      </a:pPr>
                      <a:r>
                        <a:rPr lang="fr-FR" sz="500" u="none" strike="noStrike"/>
                        <a:t>S3</a:t>
                      </a:r>
                      <a:endParaRPr lang="fr-FR" sz="500" b="1" i="0" u="none" strike="noStrike">
                        <a:solidFill>
                          <a:srgbClr val="000000"/>
                        </a:solidFill>
                        <a:latin typeface="Arial"/>
                      </a:endParaRPr>
                    </a:p>
                  </a:txBody>
                  <a:tcPr marL="5124" marR="5124" marT="5124" marB="0" anchor="ctr"/>
                </a:tc>
                <a:tc rowSpan="2">
                  <a:txBody>
                    <a:bodyPr/>
                    <a:p>
                      <a:pPr algn="ctr">
                        <a:defRPr/>
                      </a:pPr>
                      <a:r>
                        <a:rPr lang="fr-FR" sz="600" u="none" strike="noStrike"/>
                        <a:t>IT </a:t>
                      </a:r>
                      <a:r>
                        <a:rPr lang="fr-FR" sz="500" u="none" strike="noStrike"/>
                        <a:t>M </a:t>
                      </a:r>
                      <a:r>
                        <a:rPr lang="fr-FR" sz="500" u="none" strike="noStrike"/>
                        <a:t>Barlier</a:t>
                      </a:r>
                      <a:endParaRPr lang="fr-FR" sz="600" b="1" i="0" u="none" strike="noStrike">
                        <a:solidFill>
                          <a:srgbClr val="000000"/>
                        </a:solidFill>
                        <a:latin typeface="Arial"/>
                      </a:endParaRPr>
                    </a:p>
                  </a:txBody>
                  <a:tcPr marL="5124" marR="5124" marT="5124" marB="0" anchor="ctr">
                    <a:solidFill>
                      <a:srgbClr val="92D050"/>
                    </a:solidFill>
                  </a:tcPr>
                </a:tc>
                <a:tc>
                  <a:txBody>
                    <a:bodyPr/>
                    <a:p>
                      <a:pPr algn="l">
                        <a:defRPr/>
                      </a:pPr>
                      <a:r>
                        <a:rPr lang="fr-FR" sz="600" u="none" strike="noStrike"/>
                        <a:t> </a:t>
                      </a:r>
                      <a:endParaRPr lang="fr-FR" sz="600" b="1" i="0" u="none" strike="noStrike">
                        <a:solidFill>
                          <a:srgbClr val="000000"/>
                        </a:solidFill>
                        <a:latin typeface="Arial"/>
                      </a:endParaRPr>
                    </a:p>
                  </a:txBody>
                  <a:tcPr marL="5124" marR="5124" marT="5124" marB="0" anchor="ctr"/>
                </a:tc>
                <a:tc rowSpan="2">
                  <a:txBody>
                    <a:bodyPr/>
                    <a:p>
                      <a:pPr algn="ctr">
                        <a:defRPr/>
                      </a:pPr>
                      <a:r>
                        <a:rPr lang="fr-FR" sz="800" u="none" strike="noStrike"/>
                        <a:t>Communication             </a:t>
                      </a:r>
                      <a:endParaRPr lang="fr-FR" sz="800" b="1" i="0" u="none" strike="noStrike">
                        <a:solidFill>
                          <a:srgbClr val="000000"/>
                        </a:solidFill>
                        <a:latin typeface="Arial"/>
                      </a:endParaRPr>
                    </a:p>
                  </a:txBody>
                  <a:tcPr marL="5124" marR="5124" marT="5124" marB="0" anchor="ctr"/>
                </a:tc>
                <a:tc rowSpan="2">
                  <a:txBody>
                    <a:bodyPr/>
                    <a:p>
                      <a:pPr algn="ctr">
                        <a:defRPr/>
                      </a:pPr>
                      <a:r>
                        <a:rPr lang="fr-FR" sz="800" u="none" strike="noStrike"/>
                        <a:t>Multidisciplinary M Guéret</a:t>
                      </a:r>
                      <a:endParaRPr lang="fr-FR" sz="800" b="1" i="0" u="none" strike="noStrike">
                        <a:solidFill>
                          <a:srgbClr val="000000"/>
                        </a:solidFill>
                        <a:latin typeface="Arial"/>
                      </a:endParaRPr>
                    </a:p>
                  </a:txBody>
                  <a:tcPr marL="5124" marR="5124" marT="5124" marB="0" anchor="ctr">
                    <a:solidFill>
                      <a:srgbClr val="FF0000"/>
                    </a:solidFill>
                  </a:tcPr>
                </a:tc>
                <a:tc vMerge="1">
                  <a:txBody>
                    <a:bodyPr/>
                    <a:p>
                      <a:pPr>
                        <a:defRPr/>
                      </a:pPr>
                      <a:endParaRPr lang="fr-FR"/>
                    </a:p>
                  </a:txBody>
                  <a:tcPr/>
                </a:tc>
                <a:tc vMerge="1">
                  <a:txBody>
                    <a:bodyPr/>
                    <a:p>
                      <a:pPr>
                        <a:defRPr/>
                      </a:pPr>
                      <a:endParaRPr lang="fr-FR"/>
                    </a:p>
                  </a:txBody>
                  <a:tcPr/>
                </a:tc>
              </a:tr>
              <a:tr h="388652">
                <a:tc>
                  <a:txBody>
                    <a:bodyPr/>
                    <a:p>
                      <a:pPr algn="ctr">
                        <a:defRPr/>
                      </a:pPr>
                      <a:r>
                        <a:rPr lang="fr-FR" sz="500" u="none" strike="noStrike"/>
                        <a:t>S4</a:t>
                      </a:r>
                      <a:endParaRPr lang="fr-FR" sz="500" b="1" i="0" u="none" strike="noStrike">
                        <a:solidFill>
                          <a:srgbClr val="000000"/>
                        </a:solidFill>
                        <a:latin typeface="Arial"/>
                      </a:endParaRPr>
                    </a:p>
                  </a:txBody>
                  <a:tcPr marL="5124" marR="5124" marT="5124" marB="0" anchor="ctr"/>
                </a:tc>
                <a:tc vMerge="1">
                  <a:txBody>
                    <a:bodyPr/>
                    <a:p>
                      <a:pPr>
                        <a:defRPr/>
                      </a:pPr>
                      <a:endParaRPr lang="fr-FR"/>
                    </a:p>
                  </a:txBody>
                  <a:tcPr/>
                </a:tc>
                <a:tc>
                  <a:txBody>
                    <a:bodyPr/>
                    <a:p>
                      <a:pPr algn="l">
                        <a:defRPr/>
                      </a:pPr>
                      <a:r>
                        <a:rPr lang="fr-FR" sz="600" u="none" strike="noStrike"/>
                        <a:t> </a:t>
                      </a:r>
                      <a:endParaRPr lang="fr-FR" sz="600" b="1" i="0" u="none" strike="noStrike">
                        <a:solidFill>
                          <a:srgbClr val="000000"/>
                        </a:solidFill>
                        <a:latin typeface="Arial"/>
                      </a:endParaRPr>
                    </a:p>
                  </a:txBody>
                  <a:tcPr marL="5124" marR="5124" marT="5124" marB="0" anchor="ctr"/>
                </a:tc>
                <a:tc vMerge="1">
                  <a:txBody>
                    <a:bodyPr/>
                    <a:p>
                      <a:pPr>
                        <a:defRPr/>
                      </a:pPr>
                      <a:endParaRPr lang="fr-FR"/>
                    </a:p>
                  </a:txBody>
                  <a:tcPr/>
                </a:tc>
                <a:tc vMerge="1">
                  <a:txBody>
                    <a:bodyPr/>
                    <a:p>
                      <a:pPr>
                        <a:defRPr/>
                      </a:pPr>
                      <a:endParaRPr lang="fr-FR"/>
                    </a:p>
                  </a:txBody>
                  <a:tcPr/>
                </a:tc>
                <a:tc vMerge="1">
                  <a:txBody>
                    <a:bodyPr/>
                    <a:p>
                      <a:pPr>
                        <a:defRPr/>
                      </a:pPr>
                      <a:endParaRPr lang="fr-FR"/>
                    </a:p>
                  </a:txBody>
                  <a:tcPr/>
                </a:tc>
                <a:tc vMerge="1">
                  <a:txBody>
                    <a:bodyPr/>
                    <a:p>
                      <a:pPr>
                        <a:defRPr/>
                      </a:pPr>
                      <a:endParaRPr lang="fr-FR"/>
                    </a:p>
                  </a:txBody>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 name="ZoneTexte 5"/>
          <p:cNvSpPr txBox="1"/>
          <p:nvPr/>
        </p:nvSpPr>
        <p:spPr bwMode="auto">
          <a:xfrm>
            <a:off x="323528" y="1098321"/>
            <a:ext cx="7560840" cy="4770537"/>
          </a:xfrm>
          <a:prstGeom prst="rect">
            <a:avLst/>
          </a:prstGeom>
          <a:noFill/>
        </p:spPr>
        <p:txBody>
          <a:bodyPr wrap="square" rtlCol="0">
            <a:spAutoFit/>
          </a:bodyPr>
          <a:lstStyle/>
          <a:p>
            <a:pPr>
              <a:defRPr/>
            </a:pPr>
            <a:r>
              <a:rPr lang="fr-FR" sz="2000" b="1">
                <a:solidFill>
                  <a:srgbClr val="000066"/>
                </a:solidFill>
              </a:rPr>
              <a:t>Organization of the Physics-Chemistry Bachelor's degree in Physics</a:t>
            </a:r>
            <a:endParaRPr/>
          </a:p>
          <a:p>
            <a:pPr>
              <a:defRPr/>
            </a:pPr>
            <a:r>
              <a:rPr lang="fr-FR" sz="2000" b="1">
                <a:solidFill>
                  <a:srgbClr val="000066"/>
                </a:solidFill>
              </a:rPr>
              <a:t>	S1</a:t>
            </a:r>
            <a:r>
              <a:rPr lang="fr-FR" sz="2000">
                <a:solidFill>
                  <a:srgbClr val="000066"/>
                </a:solidFill>
              </a:rPr>
              <a:t>: Portal L1 MPC: Maths, Double-Licence Maths-Eco</a:t>
            </a:r>
            <a:endParaRPr/>
          </a:p>
          <a:p>
            <a:pPr>
              <a:defRPr/>
            </a:pPr>
            <a:r>
              <a:rPr lang="fr-FR" sz="2000">
                <a:solidFill>
                  <a:srgbClr val="000066"/>
                </a:solidFill>
              </a:rPr>
              <a:t>	Physics-Chemistry, ENSIM, ESGT</a:t>
            </a:r>
            <a:endParaRPr/>
          </a:p>
          <a:p>
            <a:pPr>
              <a:defRPr/>
            </a:pPr>
            <a:r>
              <a:rPr lang="fr-FR" sz="2000" b="1">
                <a:solidFill>
                  <a:srgbClr val="000066"/>
                </a:solidFill>
              </a:rPr>
              <a:t>	S2</a:t>
            </a:r>
            <a:r>
              <a:rPr lang="fr-FR" sz="2000">
                <a:solidFill>
                  <a:srgbClr val="000066"/>
                </a:solidFill>
              </a:rPr>
              <a:t>: Physics-Chemistry, ENSIM, ESGT</a:t>
            </a:r>
            <a:endParaRPr/>
          </a:p>
          <a:p>
            <a:pPr>
              <a:defRPr/>
            </a:pPr>
            <a:r>
              <a:rPr lang="fr-FR" sz="2000" b="1">
                <a:solidFill>
                  <a:srgbClr val="000066"/>
                </a:solidFill>
              </a:rPr>
              <a:t>	S3</a:t>
            </a:r>
            <a:r>
              <a:rPr lang="fr-FR" sz="2000">
                <a:solidFill>
                  <a:srgbClr val="000066"/>
                </a:solidFill>
              </a:rPr>
              <a:t>: Physics-Chemistry, ENSIM, ESGT</a:t>
            </a:r>
            <a:endParaRPr/>
          </a:p>
          <a:p>
            <a:pPr>
              <a:defRPr/>
            </a:pPr>
            <a:r>
              <a:rPr lang="fr-FR" sz="2000" b="1">
                <a:solidFill>
                  <a:srgbClr val="000066"/>
                </a:solidFill>
              </a:rPr>
              <a:t>	S4</a:t>
            </a:r>
            <a:r>
              <a:rPr lang="fr-FR" sz="2000">
                <a:solidFill>
                  <a:srgbClr val="000066"/>
                </a:solidFill>
              </a:rPr>
              <a:t>: Physics, Chemistry, ENSIM, ESGT</a:t>
            </a:r>
            <a:endParaRPr/>
          </a:p>
          <a:p>
            <a:pPr>
              <a:defRPr/>
            </a:pPr>
            <a:r>
              <a:rPr lang="fr-FR" sz="2000" b="1">
                <a:solidFill>
                  <a:srgbClr val="000066"/>
                </a:solidFill>
              </a:rPr>
              <a:t>	S5 and S6</a:t>
            </a:r>
            <a:r>
              <a:rPr lang="fr-FR" sz="2000">
                <a:solidFill>
                  <a:srgbClr val="000066"/>
                </a:solidFill>
              </a:rPr>
              <a:t>: Physics</a:t>
            </a:r>
            <a:endParaRPr/>
          </a:p>
          <a:p>
            <a:pPr>
              <a:defRPr/>
            </a:pPr>
            <a:r>
              <a:rPr lang="fr-FR" sz="2000" b="1">
                <a:solidFill>
                  <a:srgbClr val="000066"/>
                </a:solidFill>
              </a:rPr>
              <a:t>CPES organization: </a:t>
            </a:r>
            <a:endParaRPr/>
          </a:p>
          <a:p>
            <a:pPr>
              <a:defRPr/>
            </a:pPr>
            <a:r>
              <a:rPr lang="fr-FR" sz="2000" b="1">
                <a:solidFill>
                  <a:srgbClr val="000066"/>
                </a:solidFill>
              </a:rPr>
              <a:t>	L1: scientific project on CPES themes</a:t>
            </a:r>
            <a:endParaRPr/>
          </a:p>
          <a:p>
            <a:pPr>
              <a:defRPr/>
            </a:pPr>
            <a:r>
              <a:rPr lang="fr-FR" sz="2000" b="1">
                <a:solidFill>
                  <a:srgbClr val="000066"/>
                </a:solidFill>
              </a:rPr>
              <a:t> 	L2: University physics units</a:t>
            </a:r>
            <a:endParaRPr/>
          </a:p>
          <a:p>
            <a:pPr>
              <a:defRPr/>
            </a:pPr>
            <a:r>
              <a:rPr lang="fr-FR" sz="2000" b="1">
                <a:solidFill>
                  <a:srgbClr val="000066"/>
                </a:solidFill>
              </a:rPr>
              <a:t>	L3: 100% physics course</a:t>
            </a:r>
            <a:endParaRPr/>
          </a:p>
          <a:p>
            <a:pPr>
              <a:defRPr/>
            </a:pPr>
            <a:endParaRPr lang="fr-FR" sz="2800">
              <a:solidFill>
                <a:srgbClr val="000066"/>
              </a:solidFill>
            </a:endParaRPr>
          </a:p>
          <a:p>
            <a:pPr>
              <a:defRPr/>
            </a:pPr>
            <a:endParaRPr lang="fr-FR" sz="2800">
              <a:solidFill>
                <a:srgbClr val="000066"/>
              </a:solidFill>
            </a:endParaRPr>
          </a:p>
          <a:p>
            <a:pPr>
              <a:defRPr/>
            </a:pPr>
            <a:endParaRPr lang="fr-FR" sz="2800">
              <a:solidFill>
                <a:srgbClr val="000066"/>
              </a:solidFill>
            </a:endParaRPr>
          </a:p>
        </p:txBody>
      </p:sp>
      <p:sp>
        <p:nvSpPr>
          <p:cNvPr id="8" name="ZoneTexte 7"/>
          <p:cNvSpPr txBox="1"/>
          <p:nvPr/>
        </p:nvSpPr>
        <p:spPr bwMode="auto">
          <a:xfrm>
            <a:off x="179513" y="4077072"/>
            <a:ext cx="8676456" cy="3000821"/>
          </a:xfrm>
          <a:prstGeom prst="rect">
            <a:avLst/>
          </a:prstGeom>
          <a:noFill/>
        </p:spPr>
        <p:txBody>
          <a:bodyPr wrap="square" rtlCol="0">
            <a:spAutoFit/>
          </a:bodyPr>
          <a:lstStyle/>
          <a:p>
            <a:pPr>
              <a:lnSpc>
                <a:spcPct val="150000"/>
              </a:lnSpc>
              <a:defRPr/>
            </a:pPr>
            <a:endParaRPr lang="fr-FR"/>
          </a:p>
          <a:p>
            <a:pPr>
              <a:lnSpc>
                <a:spcPct val="150000"/>
              </a:lnSpc>
              <a:defRPr/>
            </a:pPr>
            <a:r>
              <a:rPr lang="fr-FR"/>
              <a:t>L1: Anne Desert: </a:t>
            </a:r>
            <a:r>
              <a:rPr lang="fr-FR"/>
              <a:t>anne.desert@univ-lemans.fr </a:t>
            </a:r>
            <a:endParaRPr/>
          </a:p>
          <a:p>
            <a:pPr>
              <a:lnSpc>
                <a:spcPct val="150000"/>
              </a:lnSpc>
              <a:defRPr/>
            </a:pPr>
            <a:r>
              <a:rPr lang="fr-FR"/>
              <a:t>L2: Pierre </a:t>
            </a:r>
            <a:r>
              <a:rPr lang="fr-FR"/>
              <a:t>Jolive</a:t>
            </a:r>
            <a:r>
              <a:rPr lang="fr-FR"/>
              <a:t>: </a:t>
            </a:r>
            <a:r>
              <a:rPr lang="fr-FR" u="sng">
                <a:hlinkClick r:id="rId3" tooltip="mailto:pierre.jolive@univ-lemans.fr"/>
              </a:rPr>
              <a:t>pierre.jolive@univ-lemans.fr</a:t>
            </a:r>
            <a:endParaRPr lang="fr-FR"/>
          </a:p>
          <a:p>
            <a:pPr>
              <a:lnSpc>
                <a:spcPct val="150000"/>
              </a:lnSpc>
              <a:defRPr/>
            </a:pPr>
            <a:r>
              <a:rPr lang="fr-FR"/>
              <a:t>L3: Guillaume </a:t>
            </a:r>
            <a:r>
              <a:rPr lang="fr-FR"/>
              <a:t>Brotons</a:t>
            </a:r>
            <a:r>
              <a:rPr lang="fr-FR"/>
              <a:t>: </a:t>
            </a:r>
            <a:r>
              <a:rPr lang="fr-FR" u="sng">
                <a:hlinkClick r:id="rId4" tooltip="mailto:guillaume.brotons@univ-lemans.fr"/>
              </a:rPr>
              <a:t>guillaume.brotons@univ-lemans.fr</a:t>
            </a:r>
            <a:endParaRPr lang="fr-FR"/>
          </a:p>
          <a:p>
            <a:pPr>
              <a:lnSpc>
                <a:spcPct val="150000"/>
              </a:lnSpc>
              <a:defRPr/>
            </a:pPr>
            <a:r>
              <a:rPr lang="fr-FR"/>
              <a:t>Head of Physics Department: Nicolas </a:t>
            </a:r>
            <a:r>
              <a:rPr lang="fr-FR"/>
              <a:t>Errien</a:t>
            </a:r>
            <a:r>
              <a:rPr lang="fr-FR"/>
              <a:t>: </a:t>
            </a:r>
            <a:r>
              <a:rPr lang="fr-FR" u="sng">
                <a:hlinkClick r:id="rId5" tooltip="mailto:nicolas.errien@univ-lemans.fr"/>
              </a:rPr>
              <a:t>nicolas.errien@univ-lemans.fr</a:t>
            </a:r>
            <a:endParaRPr lang="fr-FR"/>
          </a:p>
          <a:p>
            <a:pPr>
              <a:lnSpc>
                <a:spcPct val="150000"/>
              </a:lnSpc>
              <a:defRPr/>
            </a:pPr>
            <a:r>
              <a:rPr lang="fr-FR"/>
              <a:t>UFR ST Director: Florent </a:t>
            </a:r>
            <a:r>
              <a:rPr lang="fr-FR"/>
              <a:t>Calvayrac</a:t>
            </a:r>
            <a:r>
              <a:rPr lang="fr-FR"/>
              <a:t>: </a:t>
            </a:r>
            <a:r>
              <a:rPr lang="fr-FR" u="sng">
                <a:hlinkClick r:id="rId6" tooltip="mailto:florent.calvayrac@univ-lemans.fr"/>
              </a:rPr>
              <a:t>florent.calvayrac@univ-lemans.fr</a:t>
            </a:r>
            <a:endParaRPr lang="fr-FR"/>
          </a:p>
          <a:p>
            <a:pPr>
              <a:lnSpc>
                <a:spcPct val="150000"/>
              </a:lnSpc>
              <a:defRPr/>
            </a:pPr>
            <a:endParaRPr lang="fr-FR"/>
          </a:p>
        </p:txBody>
      </p:sp>
      <p:pic>
        <p:nvPicPr>
          <p:cNvPr id="9" name="Picture 2"/>
          <p:cNvPicPr>
            <a:picLocks noChangeAspect="1" noChangeArrowheads="1"/>
          </p:cNvPicPr>
          <p:nvPr/>
        </p:nvPicPr>
        <p:blipFill>
          <a:blip r:embed="rId7"/>
          <a:stretch/>
        </p:blipFill>
        <p:spPr bwMode="auto">
          <a:xfrm>
            <a:off x="179513" y="188640"/>
            <a:ext cx="2664295" cy="724165"/>
          </a:xfrm>
          <a:prstGeom prst="rect">
            <a:avLst/>
          </a:prstGeom>
          <a:noFill/>
          <a:ln w="9525">
            <a:noFill/>
            <a:miter lim="800000"/>
            <a:headEnd/>
            <a:tailEnd/>
          </a:ln>
        </p:spPr>
      </p:pic>
      <p:pic>
        <p:nvPicPr>
          <p:cNvPr id="10" name="Picture 4" descr="http://www.univ-lemans.fr/_resources-images/EN_SAVOIR_PLUS_SUR_UM/Charte%2520graphique/LOGO-ST_web_105x350.jpg"/>
          <p:cNvPicPr>
            <a:picLocks noChangeAspect="1" noChangeArrowheads="1"/>
          </p:cNvPicPr>
          <p:nvPr/>
        </p:nvPicPr>
        <p:blipFill>
          <a:blip r:embed="rId8"/>
          <a:stretch/>
        </p:blipFill>
        <p:spPr bwMode="auto">
          <a:xfrm>
            <a:off x="5436096" y="44624"/>
            <a:ext cx="3573777" cy="1072133"/>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 name="ZoneTexte 5"/>
          <p:cNvSpPr txBox="1"/>
          <p:nvPr/>
        </p:nvSpPr>
        <p:spPr bwMode="auto">
          <a:xfrm>
            <a:off x="395536" y="1251733"/>
            <a:ext cx="8352928" cy="5201424"/>
          </a:xfrm>
          <a:prstGeom prst="rect">
            <a:avLst/>
          </a:prstGeom>
          <a:noFill/>
        </p:spPr>
        <p:txBody>
          <a:bodyPr wrap="square" rtlCol="0">
            <a:spAutoFit/>
          </a:bodyPr>
          <a:lstStyle/>
          <a:p>
            <a:pPr>
              <a:defRPr/>
            </a:pPr>
            <a:r>
              <a:rPr lang="fr-FR" sz="2800">
                <a:solidFill>
                  <a:srgbClr val="000066"/>
                </a:solidFill>
              </a:rPr>
              <a:t>First-year project:</a:t>
            </a:r>
            <a:endParaRPr/>
          </a:p>
          <a:p>
            <a:pPr>
              <a:defRPr/>
            </a:pPr>
            <a:endParaRPr lang="fr-FR" sz="2800">
              <a:solidFill>
                <a:srgbClr val="000066"/>
              </a:solidFill>
            </a:endParaRPr>
          </a:p>
          <a:p>
            <a:pPr>
              <a:defRPr/>
            </a:pPr>
            <a:r>
              <a:rPr lang="fr-FR" sz="2000"/>
              <a:t>-personal work in a situation of responsibility</a:t>
            </a:r>
            <a:endParaRPr/>
          </a:p>
          <a:p>
            <a:pPr>
              <a:defRPr/>
            </a:pPr>
            <a:r>
              <a:rPr lang="fr-FR" sz="2000"/>
              <a:t>-an introduction to and training in the scientific research process </a:t>
            </a:r>
            <a:endParaRPr/>
          </a:p>
          <a:p>
            <a:pPr>
              <a:defRPr/>
            </a:pPr>
            <a:r>
              <a:rPr lang="fr-FR" sz="2000"/>
              <a:t>-a practical approach to scientific and technological research</a:t>
            </a:r>
            <a:endParaRPr/>
          </a:p>
          <a:p>
            <a:pPr>
              <a:defRPr/>
            </a:pPr>
            <a:endParaRPr lang="fr-FR" sz="2000"/>
          </a:p>
          <a:p>
            <a:pPr>
              <a:defRPr/>
            </a:pPr>
            <a:r>
              <a:rPr lang="fr-FR" sz="2000">
                <a:solidFill>
                  <a:srgbClr val="000066"/>
                </a:solidFill>
              </a:rPr>
              <a:t>-define </a:t>
            </a:r>
            <a:r>
              <a:rPr lang="fr-FR" sz="2000"/>
              <a:t>a problematic explicitly related to the CPES themes</a:t>
            </a:r>
            <a:endParaRPr/>
          </a:p>
          <a:p>
            <a:pPr>
              <a:defRPr/>
            </a:pPr>
            <a:r>
              <a:rPr lang="fr-FR" sz="2000"/>
              <a:t>-ask questions before trying to answer them</a:t>
            </a:r>
            <a:endParaRPr/>
          </a:p>
          <a:p>
            <a:pPr>
              <a:defRPr/>
            </a:pPr>
            <a:r>
              <a:rPr lang="fr-FR" sz="2000"/>
              <a:t>-apply the tools and methods used in scientific research (observations, practical experiments, modeling, hypothesis formulation, simulations, validation or invalidation of models by comparison with reality, etc.).</a:t>
            </a:r>
            <a:endParaRPr lang="fr-FR" sz="2000">
              <a:solidFill>
                <a:srgbClr val="000066"/>
              </a:solidFill>
            </a:endParaRPr>
          </a:p>
          <a:p>
            <a:pPr>
              <a:defRPr/>
            </a:pPr>
            <a:endParaRPr lang="fr-FR" sz="2800">
              <a:solidFill>
                <a:srgbClr val="000066"/>
              </a:solidFill>
            </a:endParaRPr>
          </a:p>
          <a:p>
            <a:pPr>
              <a:defRPr/>
            </a:pPr>
            <a:endParaRPr lang="fr-FR" sz="2800">
              <a:solidFill>
                <a:srgbClr val="000066"/>
              </a:solidFill>
            </a:endParaRPr>
          </a:p>
        </p:txBody>
      </p:sp>
      <p:pic>
        <p:nvPicPr>
          <p:cNvPr id="9" name="Picture 2"/>
          <p:cNvPicPr>
            <a:picLocks noChangeAspect="1" noChangeArrowheads="1"/>
          </p:cNvPicPr>
          <p:nvPr/>
        </p:nvPicPr>
        <p:blipFill>
          <a:blip r:embed="rId3"/>
          <a:stretch/>
        </p:blipFill>
        <p:spPr bwMode="auto">
          <a:xfrm>
            <a:off x="179513" y="188640"/>
            <a:ext cx="2664295" cy="724165"/>
          </a:xfrm>
          <a:prstGeom prst="rect">
            <a:avLst/>
          </a:prstGeom>
          <a:noFill/>
          <a:ln w="9525">
            <a:noFill/>
            <a:miter lim="800000"/>
            <a:headEnd/>
            <a:tailEnd/>
          </a:ln>
        </p:spPr>
      </p:pic>
      <p:pic>
        <p:nvPicPr>
          <p:cNvPr id="10" name="Picture 4" descr="http://www.univ-lemans.fr/_resources-images/EN_SAVOIR_PLUS_SUR_UM/Charte%2520graphique/LOGO-ST_web_105x350.jpg"/>
          <p:cNvPicPr>
            <a:picLocks noChangeAspect="1" noChangeArrowheads="1"/>
          </p:cNvPicPr>
          <p:nvPr/>
        </p:nvPicPr>
        <p:blipFill>
          <a:blip r:embed="rId4"/>
          <a:stretch/>
        </p:blipFill>
        <p:spPr bwMode="auto">
          <a:xfrm>
            <a:off x="5436096" y="44624"/>
            <a:ext cx="3573777" cy="1072133"/>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 name="ZoneTexte 5"/>
          <p:cNvSpPr txBox="1"/>
          <p:nvPr/>
        </p:nvSpPr>
        <p:spPr bwMode="auto">
          <a:xfrm>
            <a:off x="395536" y="912805"/>
            <a:ext cx="8352928" cy="6801862"/>
          </a:xfrm>
          <a:prstGeom prst="rect">
            <a:avLst/>
          </a:prstGeom>
          <a:noFill/>
        </p:spPr>
        <p:txBody>
          <a:bodyPr wrap="square" rtlCol="0">
            <a:spAutoFit/>
          </a:bodyPr>
          <a:lstStyle/>
          <a:p>
            <a:pPr>
              <a:defRPr/>
            </a:pPr>
            <a:r>
              <a:rPr lang="fr-FR" sz="2800">
                <a:solidFill>
                  <a:srgbClr val="000066"/>
                </a:solidFill>
              </a:rPr>
              <a:t>First-year project:</a:t>
            </a:r>
            <a:endParaRPr/>
          </a:p>
          <a:p>
            <a:pPr>
              <a:defRPr/>
            </a:pPr>
            <a:r>
              <a:rPr lang="fr-FR" sz="2000"/>
              <a:t>-a personal production by the student: observation and description of natural or artificial objects, data processing, demonstration of phenomena, experimentation, modeling, simulation, elaboration, etc. </a:t>
            </a:r>
            <a:endParaRPr/>
          </a:p>
          <a:p>
            <a:pPr>
              <a:defRPr/>
            </a:pPr>
            <a:r>
              <a:rPr lang="fr-FR" sz="2000"/>
              <a:t>-must not be limited to a simple synthesis of collected information, but must highlight an "added value". </a:t>
            </a:r>
            <a:endParaRPr/>
          </a:p>
          <a:p>
            <a:pPr>
              <a:defRPr/>
            </a:pPr>
            <a:r>
              <a:rPr lang="fr-FR" sz="2000"/>
              <a:t>-work in small groups or individually. In the case of group work, the student must be able to present the general philosophy of the project, and clearly highlight his or her personal contribution.</a:t>
            </a:r>
            <a:endParaRPr/>
          </a:p>
          <a:p>
            <a:pPr>
              <a:defRPr/>
            </a:pPr>
            <a:endParaRPr lang="fr-FR" sz="2000">
              <a:solidFill>
                <a:srgbClr val="000066"/>
              </a:solidFill>
            </a:endParaRPr>
          </a:p>
          <a:p>
            <a:pPr>
              <a:defRPr/>
            </a:pPr>
            <a:r>
              <a:rPr lang="fr-FR" sz="2000" b="1">
                <a:solidFill>
                  <a:srgbClr val="000066"/>
                </a:solidFill>
              </a:rPr>
              <a:t>-Supervision by the head of L1 and a university lecturer or researcher (depending on the subject)</a:t>
            </a:r>
            <a:endParaRPr/>
          </a:p>
          <a:p>
            <a:pPr>
              <a:defRPr/>
            </a:pPr>
            <a:r>
              <a:rPr lang="fr-FR" sz="2000" b="1">
                <a:solidFill>
                  <a:srgbClr val="000066"/>
                </a:solidFill>
              </a:rPr>
              <a:t>-Calendar with milestones for the year: subject, presentation of the subject with issues and key words, validation of the subject, work on the subject (bibliography, experiments.......)</a:t>
            </a:r>
            <a:endParaRPr/>
          </a:p>
          <a:p>
            <a:pPr>
              <a:defRPr/>
            </a:pPr>
            <a:r>
              <a:rPr lang="fr-FR" sz="2000" b="1">
                <a:solidFill>
                  <a:srgbClr val="000066"/>
                </a:solidFill>
              </a:rPr>
              <a:t>-Presentation of work to a jury at the end of the year</a:t>
            </a:r>
            <a:endParaRPr/>
          </a:p>
          <a:p>
            <a:pPr>
              <a:defRPr/>
            </a:pPr>
            <a:r>
              <a:rPr lang="fr-FR" sz="2000" b="1">
                <a:solidFill>
                  <a:srgbClr val="000066"/>
                </a:solidFill>
              </a:rPr>
              <a:t>	15 min oral presentation</a:t>
            </a:r>
            <a:endParaRPr/>
          </a:p>
          <a:p>
            <a:pPr>
              <a:defRPr/>
            </a:pPr>
            <a:r>
              <a:rPr lang="fr-FR" sz="2000" b="1">
                <a:solidFill>
                  <a:srgbClr val="000066"/>
                </a:solidFill>
              </a:rPr>
              <a:t>	15 min of questions.</a:t>
            </a:r>
            <a:endParaRPr/>
          </a:p>
          <a:p>
            <a:pPr>
              <a:defRPr/>
            </a:pPr>
            <a:endParaRPr lang="fr-FR" sz="2000" b="1"/>
          </a:p>
          <a:p>
            <a:pPr>
              <a:defRPr/>
            </a:pPr>
            <a:endParaRPr lang="fr-FR" sz="2000" b="1">
              <a:solidFill>
                <a:srgbClr val="000066"/>
              </a:solidFill>
            </a:endParaRPr>
          </a:p>
          <a:p>
            <a:pPr>
              <a:defRPr/>
            </a:pPr>
            <a:endParaRPr lang="fr-FR" sz="2800">
              <a:solidFill>
                <a:srgbClr val="000066"/>
              </a:solidFill>
            </a:endParaRPr>
          </a:p>
        </p:txBody>
      </p:sp>
      <p:pic>
        <p:nvPicPr>
          <p:cNvPr id="9" name="Picture 2"/>
          <p:cNvPicPr>
            <a:picLocks noChangeAspect="1" noChangeArrowheads="1"/>
          </p:cNvPicPr>
          <p:nvPr/>
        </p:nvPicPr>
        <p:blipFill>
          <a:blip r:embed="rId3"/>
          <a:stretch/>
        </p:blipFill>
        <p:spPr bwMode="auto">
          <a:xfrm>
            <a:off x="179513" y="188640"/>
            <a:ext cx="2664295" cy="724165"/>
          </a:xfrm>
          <a:prstGeom prst="rect">
            <a:avLst/>
          </a:prstGeom>
          <a:noFill/>
          <a:ln w="9525">
            <a:noFill/>
            <a:miter lim="800000"/>
            <a:headEnd/>
            <a:tailEnd/>
          </a:ln>
        </p:spPr>
      </p:pic>
      <p:pic>
        <p:nvPicPr>
          <p:cNvPr id="10" name="Picture 4" descr="http://www.univ-lemans.fr/_resources-images/EN_SAVOIR_PLUS_SUR_UM/Charte%2520graphique/LOGO-ST_web_105x350.jpg"/>
          <p:cNvPicPr>
            <a:picLocks noChangeAspect="1" noChangeArrowheads="1"/>
          </p:cNvPicPr>
          <p:nvPr/>
        </p:nvPicPr>
        <p:blipFill>
          <a:blip r:embed="rId4"/>
          <a:stretch/>
        </p:blipFill>
        <p:spPr bwMode="auto">
          <a:xfrm>
            <a:off x="5436096" y="44624"/>
            <a:ext cx="3573777" cy="1072133"/>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ONLYOFFICE/8.0.1.31</Application>
  <DocSecurity>0</DocSecurity>
  <PresentationFormat/>
  <Paragraphs>0</Paragraphs>
  <Slides>9</Slides>
  <Notes>9</Notes>
  <HiddenSlides>0</HiddenSlides>
  <MMClips>2</MMClips>
  <ScaleCrop>0</ScaleCrop>
  <HeadingPairs>
    <vt:vector size="4" baseType="variant">
      <vt:variant>
        <vt:lpstr>Theme</vt:lpstr>
      </vt:variant>
      <vt:variant>
        <vt:i4>1</vt:i4>
      </vt:variant>
      <vt:variant>
        <vt:lpstr>Slide Titles</vt:lpstr>
      </vt:variant>
      <vt:variant>
        <vt:i4>9</vt:i4>
      </vt:variant>
    </vt:vector>
  </HeadingPairs>
  <TitlesOfParts>
    <vt:vector size="10" baseType="lpstr">
      <vt:lpstr>Theme 1</vt:lpstr>
      <vt:lpstr>Slide 1</vt:lpstr>
      <vt:lpstr>Slide 2</vt:lpstr>
      <vt:lpstr>Slide 3</vt:lpstr>
      <vt:lpstr>Slide 4</vt:lpstr>
      <vt:lpstr>Slide 5</vt:lpstr>
      <vt:lpstr>Slide 6</vt:lpstr>
      <vt:lpstr>Slide 7</vt:lpstr>
      <vt:lpstr>Slide 8</vt:lpstr>
      <vt:lpstr>Slide 9</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Maud</dc:creator>
  <cp:keywords/>
  <dc:description/>
  <dc:identifier/>
  <dc:language/>
  <cp:lastModifiedBy>Florent Calvayrac</cp:lastModifiedBy>
  <cp:revision>1</cp:revision>
  <dcterms:created xsi:type="dcterms:W3CDTF">2016-08-30T09:10:34Z</dcterms:created>
  <dcterms:modified xsi:type="dcterms:W3CDTF">2024-04-24T16:18:35Z</dcterms:modified>
  <cp:category/>
  <cp:contentStatus/>
  <cp:version/>
</cp:coreProperties>
</file>